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6" r:id="rId2"/>
    <p:sldId id="331" r:id="rId3"/>
    <p:sldId id="332" r:id="rId4"/>
    <p:sldId id="361" r:id="rId5"/>
    <p:sldId id="360" r:id="rId6"/>
    <p:sldId id="362" r:id="rId7"/>
    <p:sldId id="338" r:id="rId8"/>
    <p:sldId id="336" r:id="rId9"/>
    <p:sldId id="333" r:id="rId10"/>
    <p:sldId id="337" r:id="rId11"/>
    <p:sldId id="339" r:id="rId12"/>
    <p:sldId id="363" r:id="rId13"/>
    <p:sldId id="330" r:id="rId14"/>
    <p:sldId id="340" r:id="rId15"/>
    <p:sldId id="341" r:id="rId16"/>
    <p:sldId id="343" r:id="rId17"/>
    <p:sldId id="342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4" r:id="rId28"/>
    <p:sldId id="355" r:id="rId29"/>
    <p:sldId id="356" r:id="rId30"/>
    <p:sldId id="357" r:id="rId31"/>
    <p:sldId id="359" r:id="rId32"/>
    <p:sldId id="324" r:id="rId33"/>
    <p:sldId id="364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blentz Laban" initials="CL" lastIdx="1" clrIdx="0">
    <p:extLst>
      <p:ext uri="{19B8F6BF-5375-455C-9EA6-DF929625EA0E}">
        <p15:presenceInfo xmlns:p15="http://schemas.microsoft.com/office/powerpoint/2012/main" userId="S-1-5-21-2854862015-1470449784-792596272-4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FFFFFF"/>
    <a:srgbClr val="00009A"/>
    <a:srgbClr val="919191"/>
    <a:srgbClr val="99CC00"/>
    <a:srgbClr val="CCCC00"/>
    <a:srgbClr val="D2A000"/>
    <a:srgbClr val="003D58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0"/>
    <p:restoredTop sz="90476" autoAdjust="0"/>
  </p:normalViewPr>
  <p:slideViewPr>
    <p:cSldViewPr snapToGrid="0">
      <p:cViewPr varScale="1">
        <p:scale>
          <a:sx n="111" d="100"/>
          <a:sy n="111" d="100"/>
        </p:scale>
        <p:origin x="9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996A-CF11-854E-ACEF-5602CEBA4EA3}" type="datetimeFigureOut">
              <a:rPr lang="fr-FR"/>
              <a:t>23/05/2024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A41C8-293B-EF4D-B6A0-B59951CEC87B}" type="slidenum">
              <a:r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68410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12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92966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26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9053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27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524789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28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7124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29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85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30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76182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31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87574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33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656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07690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6317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2628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18235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497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0127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74656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150" smtClean="0"/>
              <a:t>10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8204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10263141" y="6271108"/>
            <a:ext cx="45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00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10291015" y="6248982"/>
            <a:ext cx="0" cy="270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1EE29EDE-FCC0-39DE-2FD1-6D37651A67D3}"/>
              </a:ext>
            </a:extLst>
          </p:cNvPr>
          <p:cNvSpPr txBox="1"/>
          <p:nvPr userDrawn="1"/>
        </p:nvSpPr>
        <p:spPr>
          <a:xfrm>
            <a:off x="2717321" y="6076928"/>
            <a:ext cx="753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‘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Bringing state of the art diagnostics to a nuclear machine</a:t>
            </a:r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’, Talk 2.3.3, April</a:t>
            </a:r>
            <a:r>
              <a:rPr lang="fr-FR" sz="9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23, 2024</a:t>
            </a:r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25th Topical Conference on High Temperature Plasma Diagnostics (HTPD 2024), 21-25 April, 2024   -   Asheville, North Carolina (US)</a:t>
            </a:r>
          </a:p>
          <a:p>
            <a:pPr algn="r"/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algn="ctr"/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© 2024, ITER </a:t>
            </a:r>
            <a:r>
              <a:rPr lang="fr-FR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Organization</a:t>
            </a:r>
            <a:endParaRPr lang="fr-FR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911" y="5955968"/>
            <a:ext cx="11808178" cy="258304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7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6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htpd2024.ornl.gov/wp-content/uploads/gravity_forms/2-d1fd45ef97b357f18b8cdc3868a2b437/2024/01/HTPD2024_JPZ-WLR-FLW_ITER-ECE-NTM.pdf" TargetMode="External"/><Relationship Id="rId13" Type="http://schemas.openxmlformats.org/officeDocument/2006/relationships/hyperlink" Target="https://htpd2024.ornl.gov/wp-content/uploads/gravity_forms/2-d1fd45ef97b357f18b8cdc3868a2b437/2024/02/HTPD_2024_Gao.pdf" TargetMode="External"/><Relationship Id="rId18" Type="http://schemas.openxmlformats.org/officeDocument/2006/relationships/hyperlink" Target="https://htpd2024.ornl.gov/wp-content/uploads/gravity_forms/2-d1fd45ef97b357f18b8cdc3868a2b437/2024/02/HTPD2024_Foley_Abstract.pdf" TargetMode="External"/><Relationship Id="rId3" Type="http://schemas.openxmlformats.org/officeDocument/2006/relationships/hyperlink" Target="https://htpd2024.ornl.gov/wp-content/uploads/gravity_forms/2-d1fd45ef97b357f18b8cdc3868a2b437/2024/02/abstract_YKKIM3.pdf" TargetMode="External"/><Relationship Id="rId7" Type="http://schemas.openxmlformats.org/officeDocument/2006/relationships/hyperlink" Target="https://htpd2024.ornl.gov/wp-content/uploads/gravity_forms/2-d1fd45ef97b357f18b8cdc3868a2b437/2024/01/HTPD-2024_CARRAT_Abstract-IVVS.pdf" TargetMode="External"/><Relationship Id="rId12" Type="http://schemas.openxmlformats.org/officeDocument/2006/relationships/hyperlink" Target="https://htpd2024.ornl.gov/wp-content/uploads/gravity_forms/2-d1fd45ef97b357f18b8cdc3868a2b437/2024/02/HTPD_2024_Marcer_abstract_submitted.pdf" TargetMode="External"/><Relationship Id="rId17" Type="http://schemas.openxmlformats.org/officeDocument/2006/relationships/hyperlink" Target="https://htpd2024.ornl.gov/wp-content/uploads/gravity_forms/2-d1fd45ef97b357f18b8cdc3868a2b437/2024/02/HTPD2024_UzunKaymak_Abstract.pdf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htpd2024.ornl.gov/wp-content/uploads/gravity_forms/2-d1fd45ef97b357f18b8cdc3868a2b437/2024/02/HTPD2024_Delabie_Abstrac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tpd2024.ornl.gov/wp-content/uploads/gravity_forms/2-d1fd45ef97b357f18b8cdc3868a2b437/2024/01/HTPD2024_DIP.pdf" TargetMode="External"/><Relationship Id="rId11" Type="http://schemas.openxmlformats.org/officeDocument/2006/relationships/hyperlink" Target="https://htpd2024.ornl.gov/wp-content/uploads/gravity_forms/2-d1fd45ef97b357f18b8cdc3868a2b437/2024/02/HTPD2024_CXRS_calibration.pdf" TargetMode="External"/><Relationship Id="rId5" Type="http://schemas.openxmlformats.org/officeDocument/2006/relationships/hyperlink" Target="https://htpd2024.ornl.gov/wp-content/uploads/gravity_forms/2-d1fd45ef97b357f18b8cdc3868a2b437/2024/01/HTPD2024_Filippo_Bagnato_Abstract_v2.pdf" TargetMode="External"/><Relationship Id="rId15" Type="http://schemas.openxmlformats.org/officeDocument/2006/relationships/hyperlink" Target="https://htpd2024.ornl.gov/wp-content/uploads/gravity_forms/2-d1fd45ef97b357f18b8cdc3868a2b437/2024/02/HTPD2024_Abstract_Quinlan_Long-term-radiation-impact-on-the-ITER-DRGA.pdf" TargetMode="External"/><Relationship Id="rId10" Type="http://schemas.openxmlformats.org/officeDocument/2006/relationships/hyperlink" Target="https://htpd2024.ornl.gov/wp-content/uploads/gravity_forms/2-d1fd45ef97b357f18b8cdc3868a2b437/2024/01/2024-HTPD-Pablant-Abstract-v03.pdf" TargetMode="External"/><Relationship Id="rId4" Type="http://schemas.openxmlformats.org/officeDocument/2006/relationships/hyperlink" Target="https://htpd2024.ornl.gov/wp-content/uploads/gravity_forms/2-d1fd45ef97b357f18b8cdc3868a2b437/2024/01/HTPD2024_Figueiredo_Abstract.pdf" TargetMode="External"/><Relationship Id="rId9" Type="http://schemas.openxmlformats.org/officeDocument/2006/relationships/hyperlink" Target="https://htpd2024.ornl.gov/wp-content/uploads/gravity_forms/2-d1fd45ef97b357f18b8cdc3868a2b437/2024/01/HTPD2024_MeisterHans_Abstract.pdf" TargetMode="External"/><Relationship Id="rId14" Type="http://schemas.openxmlformats.org/officeDocument/2006/relationships/hyperlink" Target="https://htpd2024.ornl.gov/wp-content/uploads/gravity_forms/2-d1fd45ef97b357f18b8cdc3868a2b437/2024/02/HTPD2024_Korsholm_Abstract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htpd2024.ornl.gov/wp-content/uploads/gravity_forms/2-d1fd45ef97b357f18b8cdc3868a2b437/2024/01/HTPD2024_JPZ-WLR-FLW_ITER-ECE-NTM.pdf" TargetMode="External"/><Relationship Id="rId13" Type="http://schemas.openxmlformats.org/officeDocument/2006/relationships/hyperlink" Target="https://htpd2024.ornl.gov/wp-content/uploads/gravity_forms/2-d1fd45ef97b357f18b8cdc3868a2b437/2024/02/HTPD_2024_Gao.pdf" TargetMode="External"/><Relationship Id="rId18" Type="http://schemas.openxmlformats.org/officeDocument/2006/relationships/hyperlink" Target="https://htpd2024.ornl.gov/wp-content/uploads/gravity_forms/2-d1fd45ef97b357f18b8cdc3868a2b437/2024/02/HTPD2024_Foley_Abstract.pdf" TargetMode="External"/><Relationship Id="rId3" Type="http://schemas.openxmlformats.org/officeDocument/2006/relationships/hyperlink" Target="https://htpd2024.ornl.gov/wp-content/uploads/gravity_forms/2-d1fd45ef97b357f18b8cdc3868a2b437/2024/02/abstract_YKKIM3.pdf" TargetMode="External"/><Relationship Id="rId7" Type="http://schemas.openxmlformats.org/officeDocument/2006/relationships/hyperlink" Target="https://htpd2024.ornl.gov/wp-content/uploads/gravity_forms/2-d1fd45ef97b357f18b8cdc3868a2b437/2024/01/HTPD-2024_CARRAT_Abstract-IVVS.pdf" TargetMode="External"/><Relationship Id="rId12" Type="http://schemas.openxmlformats.org/officeDocument/2006/relationships/hyperlink" Target="https://htpd2024.ornl.gov/wp-content/uploads/gravity_forms/2-d1fd45ef97b357f18b8cdc3868a2b437/2024/02/HTPD_2024_Marcer_abstract_submitted.pdf" TargetMode="External"/><Relationship Id="rId17" Type="http://schemas.openxmlformats.org/officeDocument/2006/relationships/hyperlink" Target="https://htpd2024.ornl.gov/wp-content/uploads/gravity_forms/2-d1fd45ef97b357f18b8cdc3868a2b437/2024/02/HTPD2024_UzunKaymak_Abstract.pdf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htpd2024.ornl.gov/wp-content/uploads/gravity_forms/2-d1fd45ef97b357f18b8cdc3868a2b437/2024/02/HTPD2024_Delabie_Abstrac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tpd2024.ornl.gov/wp-content/uploads/gravity_forms/2-d1fd45ef97b357f18b8cdc3868a2b437/2024/01/HTPD2024_DIP.pdf" TargetMode="External"/><Relationship Id="rId11" Type="http://schemas.openxmlformats.org/officeDocument/2006/relationships/hyperlink" Target="https://htpd2024.ornl.gov/wp-content/uploads/gravity_forms/2-d1fd45ef97b357f18b8cdc3868a2b437/2024/02/HTPD2024_CXRS_calibration.pdf" TargetMode="External"/><Relationship Id="rId5" Type="http://schemas.openxmlformats.org/officeDocument/2006/relationships/hyperlink" Target="https://htpd2024.ornl.gov/wp-content/uploads/gravity_forms/2-d1fd45ef97b357f18b8cdc3868a2b437/2024/01/HTPD2024_Filippo_Bagnato_Abstract_v2.pdf" TargetMode="External"/><Relationship Id="rId15" Type="http://schemas.openxmlformats.org/officeDocument/2006/relationships/hyperlink" Target="https://htpd2024.ornl.gov/wp-content/uploads/gravity_forms/2-d1fd45ef97b357f18b8cdc3868a2b437/2024/02/HTPD2024_Abstract_Quinlan_Long-term-radiation-impact-on-the-ITER-DRGA.pdf" TargetMode="External"/><Relationship Id="rId10" Type="http://schemas.openxmlformats.org/officeDocument/2006/relationships/hyperlink" Target="https://htpd2024.ornl.gov/wp-content/uploads/gravity_forms/2-d1fd45ef97b357f18b8cdc3868a2b437/2024/01/2024-HTPD-Pablant-Abstract-v03.pdf" TargetMode="External"/><Relationship Id="rId4" Type="http://schemas.openxmlformats.org/officeDocument/2006/relationships/hyperlink" Target="https://htpd2024.ornl.gov/wp-content/uploads/gravity_forms/2-d1fd45ef97b357f18b8cdc3868a2b437/2024/01/HTPD2024_Figueiredo_Abstract.pdf" TargetMode="External"/><Relationship Id="rId9" Type="http://schemas.openxmlformats.org/officeDocument/2006/relationships/hyperlink" Target="https://htpd2024.ornl.gov/wp-content/uploads/gravity_forms/2-d1fd45ef97b357f18b8cdc3868a2b437/2024/01/HTPD2024_MeisterHans_Abstract.pdf" TargetMode="External"/><Relationship Id="rId14" Type="http://schemas.openxmlformats.org/officeDocument/2006/relationships/hyperlink" Target="https://htpd2024.ornl.gov/wp-content/uploads/gravity_forms/2-d1fd45ef97b357f18b8cdc3868a2b437/2024/02/HTPD2024_Korsholm_Abstrac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383" y="251618"/>
            <a:ext cx="11683946" cy="63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249383" y="3056965"/>
            <a:ext cx="11683946" cy="3514317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38B5B8-CA14-BEB6-EAA3-3456B1FDD9EB}"/>
              </a:ext>
            </a:extLst>
          </p:cNvPr>
          <p:cNvSpPr txBox="1"/>
          <p:nvPr/>
        </p:nvSpPr>
        <p:spPr>
          <a:xfrm>
            <a:off x="527792" y="3362108"/>
            <a:ext cx="112682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4200" b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Bringing state of the art diagnostics</a:t>
            </a:r>
          </a:p>
          <a:p>
            <a:pPr algn="r">
              <a:spcAft>
                <a:spcPts val="1200"/>
              </a:spcAft>
            </a:pPr>
            <a:r>
              <a:rPr lang="en-GB" sz="4200" b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to a nuclear machine</a:t>
            </a:r>
            <a:endParaRPr lang="en-US" sz="4200" b="1" spc="-150" dirty="0">
              <a:solidFill>
                <a:schemeClr val="accent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EF857-EA7A-474F-C32F-BC729B027792}"/>
              </a:ext>
            </a:extLst>
          </p:cNvPr>
          <p:cNvSpPr txBox="1"/>
          <p:nvPr/>
        </p:nvSpPr>
        <p:spPr>
          <a:xfrm>
            <a:off x="527792" y="4773151"/>
            <a:ext cx="819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M.F.M. De Bock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On behalf of the ITER Diagnostics Program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and with the support of many diagnostic teams all around the globe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49C68AE-032A-46A1-1ACD-E07091A60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20997" y="4954641"/>
            <a:ext cx="3075040" cy="1590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0738D-128A-9CB8-288D-FB21892B22F2}"/>
              </a:ext>
            </a:extLst>
          </p:cNvPr>
          <p:cNvSpPr txBox="1"/>
          <p:nvPr/>
        </p:nvSpPr>
        <p:spPr>
          <a:xfrm>
            <a:off x="267909" y="6044109"/>
            <a:ext cx="8063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The views and opinions expressed herein do not necessarily reflect those of the ITER Organization.</a:t>
            </a:r>
          </a:p>
          <a:p>
            <a:r>
              <a:rPr lang="en-US" sz="1400" dirty="0"/>
              <a:t>© 2024, ITER Organization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2953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Examples of diagnostic components already manufactured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88938-19BF-503E-4DD6-3C94D1A25BBF}"/>
              </a:ext>
            </a:extLst>
          </p:cNvPr>
          <p:cNvSpPr txBox="1"/>
          <p:nvPr/>
        </p:nvSpPr>
        <p:spPr>
          <a:xfrm>
            <a:off x="568463" y="110859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(opto-)electronic …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ADB93-7714-0CA4-4D98-BE0296DB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63" y="1734934"/>
            <a:ext cx="2489369" cy="331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0CCE1-8605-8136-7C56-88BD44924AAA}"/>
              </a:ext>
            </a:extLst>
          </p:cNvPr>
          <p:cNvSpPr txBox="1"/>
          <p:nvPr/>
        </p:nvSpPr>
        <p:spPr>
          <a:xfrm>
            <a:off x="466908" y="5141822"/>
            <a:ext cx="3279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Polychromator and control cubicle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37B71-7CA0-6AAF-C1BD-A6A24EA9E7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69" y="1773023"/>
            <a:ext cx="2095022" cy="1587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C67C6C-4492-62FA-77A7-786B01B21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68" y="3363332"/>
            <a:ext cx="2095023" cy="15876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ADEB10-961A-3A2D-7FBA-B0E297B81448}"/>
              </a:ext>
            </a:extLst>
          </p:cNvPr>
          <p:cNvCxnSpPr/>
          <p:nvPr/>
        </p:nvCxnSpPr>
        <p:spPr>
          <a:xfrm>
            <a:off x="2231923" y="3939256"/>
            <a:ext cx="1042219" cy="105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CC871B-E9D5-C73C-3CF1-16848EBC645B}"/>
              </a:ext>
            </a:extLst>
          </p:cNvPr>
          <p:cNvCxnSpPr>
            <a:cxnSpLocks/>
          </p:cNvCxnSpPr>
          <p:nvPr/>
        </p:nvCxnSpPr>
        <p:spPr>
          <a:xfrm flipV="1">
            <a:off x="3746090" y="3172443"/>
            <a:ext cx="0" cy="483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338BE1-7FF7-DFB5-DEE0-66C3172AEE5B}"/>
              </a:ext>
            </a:extLst>
          </p:cNvPr>
          <p:cNvSpPr txBox="1"/>
          <p:nvPr/>
        </p:nvSpPr>
        <p:spPr>
          <a:xfrm>
            <a:off x="824029" y="5433843"/>
            <a:ext cx="346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10-channel filter-based spectrometer for Bremsstrahlung and strong line radiation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77252A-A31A-B6B7-D9AF-A0840CABAF67}"/>
              </a:ext>
            </a:extLst>
          </p:cNvPr>
          <p:cNvGrpSpPr/>
          <p:nvPr/>
        </p:nvGrpSpPr>
        <p:grpSpPr>
          <a:xfrm>
            <a:off x="5844450" y="1108596"/>
            <a:ext cx="6260231" cy="4895000"/>
            <a:chOff x="5844450" y="1108596"/>
            <a:chExt cx="6260231" cy="4895000"/>
          </a:xfrm>
        </p:grpSpPr>
        <p:pic>
          <p:nvPicPr>
            <p:cNvPr id="19" name="64EBB4B9-65AD-4015-ACAE-9EAE185FB68D" descr="IMG_6716.jpg">
              <a:extLst>
                <a:ext uri="{FF2B5EF4-FFF2-40B4-BE49-F238E27FC236}">
                  <a16:creationId xmlns:a16="http://schemas.microsoft.com/office/drawing/2014/main" id="{28A13276-1E32-789B-0166-4BE9F3CAA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472" y="1108596"/>
              <a:ext cx="4289209" cy="321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FB354D86-5A5B-43C8-9653-3C87A27E66B7" descr="IMG_6726.jpg">
              <a:extLst>
                <a:ext uri="{FF2B5EF4-FFF2-40B4-BE49-F238E27FC236}">
                  <a16:creationId xmlns:a16="http://schemas.microsoft.com/office/drawing/2014/main" id="{90FE8631-CB82-8694-D31B-B3698A650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4747" y="4386449"/>
              <a:ext cx="2014327" cy="109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48134489-228A-45DF-BA19-5D9FF7EF6B66" descr="IMG_6697.jpg">
              <a:extLst>
                <a:ext uri="{FF2B5EF4-FFF2-40B4-BE49-F238E27FC236}">
                  <a16:creationId xmlns:a16="http://schemas.microsoft.com/office/drawing/2014/main" id="{AF27F14B-6A9F-2A84-32AE-6F96C817E5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3856" y="1108596"/>
              <a:ext cx="1788082" cy="1896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F5474314-0E96-4C4A-B582-4B933665974B" descr="IMG_6717.jpg">
              <a:extLst>
                <a:ext uri="{FF2B5EF4-FFF2-40B4-BE49-F238E27FC236}">
                  <a16:creationId xmlns:a16="http://schemas.microsoft.com/office/drawing/2014/main" id="{405E46D3-B42D-ADD4-E002-D4DE9417B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29762" y="3065961"/>
              <a:ext cx="1816270" cy="125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63F9299C-189F-4BE3-9642-F35941B085E2" descr="IMG_6722.jpg">
              <a:extLst>
                <a:ext uri="{FF2B5EF4-FFF2-40B4-BE49-F238E27FC236}">
                  <a16:creationId xmlns:a16="http://schemas.microsoft.com/office/drawing/2014/main" id="{CE2F3E57-E597-212F-ADEA-7C06E1B3D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12432" y="4386449"/>
              <a:ext cx="2014327" cy="109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4D99DE45-343E-47CC-A6ED-5D4C11B31DCE" descr="IMG_6714.jpg">
              <a:extLst>
                <a:ext uri="{FF2B5EF4-FFF2-40B4-BE49-F238E27FC236}">
                  <a16:creationId xmlns:a16="http://schemas.microsoft.com/office/drawing/2014/main" id="{A28409FC-8076-C9EC-967C-6073E4B909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93708" y="4386896"/>
              <a:ext cx="2010973" cy="109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BCD03F-B24E-C8AE-5B35-5C4214F48EAD}"/>
                </a:ext>
              </a:extLst>
            </p:cNvPr>
            <p:cNvSpPr txBox="1"/>
            <p:nvPr/>
          </p:nvSpPr>
          <p:spPr>
            <a:xfrm>
              <a:off x="5844450" y="5546216"/>
              <a:ext cx="4865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Magnetics at Factory Acceptance Testing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C84F32-4493-D36F-CB9D-B433E84CD3FD}"/>
                </a:ext>
              </a:extLst>
            </p:cNvPr>
            <p:cNvSpPr txBox="1"/>
            <p:nvPr/>
          </p:nvSpPr>
          <p:spPr>
            <a:xfrm>
              <a:off x="9843233" y="5480376"/>
              <a:ext cx="19772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Including custom long pulse integrators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Examples of diagnostic components already manufactured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88938-19BF-503E-4DD6-3C94D1A25BBF}"/>
              </a:ext>
            </a:extLst>
          </p:cNvPr>
          <p:cNvSpPr txBox="1"/>
          <p:nvPr/>
        </p:nvSpPr>
        <p:spPr>
          <a:xfrm>
            <a:off x="568463" y="110859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the buildings …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8D267-8718-CAE3-05AB-BE0F383B7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8" y="1696703"/>
            <a:ext cx="3568760" cy="2324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08F69-F3EA-F0DA-CE53-ACB305F6D6E5}"/>
              </a:ext>
            </a:extLst>
          </p:cNvPr>
          <p:cNvSpPr txBox="1"/>
          <p:nvPr/>
        </p:nvSpPr>
        <p:spPr>
          <a:xfrm>
            <a:off x="253446" y="4046702"/>
            <a:ext cx="3658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“Captive” conduits and waveguides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A0495-D3B5-A185-B257-86E45E1194E5}"/>
              </a:ext>
            </a:extLst>
          </p:cNvPr>
          <p:cNvSpPr txBox="1"/>
          <p:nvPr/>
        </p:nvSpPr>
        <p:spPr>
          <a:xfrm>
            <a:off x="5887242" y="4916398"/>
            <a:ext cx="254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Wiring cubicles and power distribution boards</a:t>
            </a:r>
          </a:p>
        </p:txBody>
      </p:sp>
      <p:pic>
        <p:nvPicPr>
          <p:cNvPr id="10" name="Picture 9" descr="A room with pipes and equipment&#10;&#10;Description automatically generated with medium confidence">
            <a:extLst>
              <a:ext uri="{FF2B5EF4-FFF2-40B4-BE49-F238E27FC236}">
                <a16:creationId xmlns:a16="http://schemas.microsoft.com/office/drawing/2014/main" id="{B7E8B96D-36A5-C58B-40FD-67B0E908BC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150" y="1696703"/>
            <a:ext cx="3568760" cy="2324631"/>
          </a:xfrm>
          <a:prstGeom prst="rect">
            <a:avLst/>
          </a:prstGeom>
        </p:spPr>
      </p:pic>
      <p:pic>
        <p:nvPicPr>
          <p:cNvPr id="9" name="Picture 8" descr="A group of men in yellow jackets&#10;&#10;Description automatically generated">
            <a:extLst>
              <a:ext uri="{FF2B5EF4-FFF2-40B4-BE49-F238E27FC236}">
                <a16:creationId xmlns:a16="http://schemas.microsoft.com/office/drawing/2014/main" id="{31F8627C-2818-F4DB-FB6F-F03A1BB8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856" y="670713"/>
            <a:ext cx="3577048" cy="2292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DC57C-CB44-D5AF-82BB-64ED45DBC8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856" y="3014808"/>
            <a:ext cx="1651596" cy="2806574"/>
          </a:xfrm>
          <a:prstGeom prst="rect">
            <a:avLst/>
          </a:prstGeom>
          <a:ln w="31750"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27706E-597F-5CFB-8063-9DE306669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6138" y="3014808"/>
            <a:ext cx="1840766" cy="28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AB104F-8B42-A7B0-6B75-6B9796AA2856}"/>
              </a:ext>
            </a:extLst>
          </p:cNvPr>
          <p:cNvSpPr txBox="1"/>
          <p:nvPr/>
        </p:nvSpPr>
        <p:spPr>
          <a:xfrm>
            <a:off x="670870" y="4309920"/>
            <a:ext cx="624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For guiding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fibre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bundles and protecting laser light and microwaves.</a:t>
            </a:r>
          </a:p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“Captive” because cable trays, HVAC, sprinklers … will be installed below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05302-1F63-7765-BD2D-1FCCAA03C793}"/>
              </a:ext>
            </a:extLst>
          </p:cNvPr>
          <p:cNvSpPr txBox="1"/>
          <p:nvPr/>
        </p:nvSpPr>
        <p:spPr>
          <a:xfrm>
            <a:off x="4463358" y="5430542"/>
            <a:ext cx="396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Distributing 10000+ cables to 50+ diagnostics and providing ~0.5MW of power</a:t>
            </a:r>
          </a:p>
        </p:txBody>
      </p:sp>
    </p:spTree>
    <p:extLst>
      <p:ext uri="{BB962C8B-B14F-4D97-AF65-F5344CB8AC3E}">
        <p14:creationId xmlns:p14="http://schemas.microsoft.com/office/powerpoint/2010/main" val="36479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 - Diagnostics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E213E6C8-E94D-EC9F-6CD5-E3DEB9B72644}"/>
              </a:ext>
            </a:extLst>
          </p:cNvPr>
          <p:cNvSpPr txBox="1">
            <a:spLocks/>
          </p:cNvSpPr>
          <p:nvPr/>
        </p:nvSpPr>
        <p:spPr>
          <a:xfrm>
            <a:off x="10005" y="501351"/>
            <a:ext cx="11670162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Contributions on ITER diagnostics at this conference:</a:t>
            </a:r>
          </a:p>
          <a:p>
            <a:pPr lvl="1"/>
            <a:endParaRPr lang="en-GB" b="1" kern="0" dirty="0">
              <a:solidFill>
                <a:srgbClr val="003D58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78AC8E-4843-BBB8-11FF-D9BA3A616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13675"/>
              </p:ext>
            </p:extLst>
          </p:nvPr>
        </p:nvGraphicFramePr>
        <p:xfrm>
          <a:off x="207714" y="866653"/>
          <a:ext cx="11814240" cy="565404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533431">
                  <a:extLst>
                    <a:ext uri="{9D8B030D-6E8A-4147-A177-3AD203B41FA5}">
                      <a16:colId xmlns:a16="http://schemas.microsoft.com/office/drawing/2014/main" val="575123773"/>
                    </a:ext>
                  </a:extLst>
                </a:gridCol>
                <a:gridCol w="7757289">
                  <a:extLst>
                    <a:ext uri="{9D8B030D-6E8A-4147-A177-3AD203B41FA5}">
                      <a16:colId xmlns:a16="http://schemas.microsoft.com/office/drawing/2014/main" val="4038551381"/>
                    </a:ext>
                  </a:extLst>
                </a:gridCol>
                <a:gridCol w="703318">
                  <a:extLst>
                    <a:ext uri="{9D8B030D-6E8A-4147-A177-3AD203B41FA5}">
                      <a16:colId xmlns:a16="http://schemas.microsoft.com/office/drawing/2014/main" val="382070526"/>
                    </a:ext>
                  </a:extLst>
                </a:gridCol>
                <a:gridCol w="981776">
                  <a:extLst>
                    <a:ext uri="{9D8B030D-6E8A-4147-A177-3AD203B41FA5}">
                      <a16:colId xmlns:a16="http://schemas.microsoft.com/office/drawing/2014/main" val="2425929742"/>
                    </a:ext>
                  </a:extLst>
                </a:gridCol>
                <a:gridCol w="1838426">
                  <a:extLst>
                    <a:ext uri="{9D8B030D-6E8A-4147-A177-3AD203B41FA5}">
                      <a16:colId xmlns:a16="http://schemas.microsoft.com/office/drawing/2014/main" val="4224625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1.2.26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Targeted Reflectivity Measurement at Specified Locations on </a:t>
                      </a:r>
                      <a:r>
                        <a:rPr lang="en-GB" sz="1100" dirty="0" err="1">
                          <a:solidFill>
                            <a:schemeClr val="bg1"/>
                          </a:solidFill>
                          <a:effectLst/>
                        </a:rPr>
                        <a:t>SiC</a:t>
                      </a: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 First Mirror for ITER divertor VUV spectrometer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Yoo Kwan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Kim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Korea Institute of Fusion Energy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3668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1.2.29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EUROfusion Diagnostic Enhancements, R&amp;D and scientific exploitation in support of ITER research plan priorities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Joao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Figueiredo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EUROfusion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1997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1.2.31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Progress and challenges in the design of ITER's Polarimetric Thomson Scattering diagnostic system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Filippo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Bagnato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ITER Organization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29042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1.2.41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Measuring electron density with a </a:t>
                      </a:r>
                      <a:r>
                        <a:rPr lang="en-GB" sz="1100" dirty="0" err="1">
                          <a:solidFill>
                            <a:schemeClr val="bg1"/>
                          </a:solidFill>
                          <a:effectLst/>
                        </a:rPr>
                        <a:t>OpGaAs</a:t>
                      </a: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 based high-power IR dispersion interferometer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Vincent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 err="1">
                          <a:solidFill>
                            <a:schemeClr val="bg1"/>
                          </a:solidFill>
                          <a:effectLst/>
                        </a:rPr>
                        <a:t>Carrat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 err="1">
                          <a:solidFill>
                            <a:schemeClr val="bg1"/>
                          </a:solidFill>
                          <a:effectLst/>
                        </a:rPr>
                        <a:t>Bertin</a:t>
                      </a: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21810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1.4.13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Design, Assembly and Test of a full-scale prototype In-Vessel Viewing System with hybrid LiDAR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Antoine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Bourgade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Bertin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90373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1.4.16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ECE Detection of Neoclassical Tearing Modes for Control for ITER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Joseph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Ziegel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Inst. for Fusion Studies, Univ. of Texas at Austin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1098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1.4.18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Verification of life-time and mechanical load aspects for ITER diagnostic pressure gauges based on ZrC emitter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Hans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Meister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Max-Planck-Institute for Plasmaphysics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9274913"/>
                  </a:ext>
                </a:extLst>
              </a:tr>
              <a:tr h="25468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1.4.44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Results from a Synthetic Model of the ITER XRCS-Core Diagnostic Based on High-Fidelity X-Ray Ray Tracing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Novimir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Pablant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Princeton Plasma Physics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38926100"/>
                  </a:ext>
                </a:extLst>
              </a:tr>
              <a:tr h="19732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2.2.8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Self-radiometric calibration solution for tokamak's optical diagnostics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David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Anthoine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Bertin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01741710"/>
                  </a:ext>
                </a:extLst>
              </a:tr>
              <a:tr h="365762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2.2.13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Development of a measuring technique based on JET DTE2 experience for assessing fusion power at ITER during DT operation using the radial gamma-ray spectrometer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Giulia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Marcer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University of Milano-Bicocca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452098589"/>
                  </a:ext>
                </a:extLst>
              </a:tr>
              <a:tr h="308392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2.2.20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Performance Validation of the ITER XRCS-Core using Prototype Laboratory Tests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Lan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Gao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Princeton Plasma Physics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46022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3.2.39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Novel Calibration Approach for the ITER Collective Thomson Scattering Diagnostic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Søren Bang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Korsholm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DTU Physics, Technical University of Denmark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19114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3.4.3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Long-term radiation impact on the ITER DRGA quadrupole mass spectrometer and degradation of plasma cell optical signal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Brendan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Quinlan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Oak Ridge National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21432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3.4.5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The CXSFIT spectral fitting code: past, present and future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Ephrem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Delabie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Oak Ridge National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04296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3.4.35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Designing ITER Motional Stark Effect Line Shift (MSE-LS) Spectrometers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Ilker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Uzun-Kaymak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Nova Photonics Inc.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41924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00" dirty="0">
                          <a:solidFill>
                            <a:schemeClr val="bg1"/>
                          </a:solidFill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4.2.16</a:t>
                      </a:r>
                      <a:endParaRPr lang="en-150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The Motional Stark Effect Diagnostic for ITER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Elizabeth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Foley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Nova Photonics, Inc.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72743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54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000" b="1" kern="0" dirty="0">
                <a:solidFill>
                  <a:schemeClr val="accent1"/>
                </a:solidFill>
              </a:rPr>
              <a:t>ITER is first and foremost a Nuclear Facility (“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Installation </a:t>
            </a:r>
            <a:r>
              <a:rPr lang="en-US" sz="2000" dirty="0" err="1">
                <a:effectLst/>
                <a:ea typeface="Times New Roman" panose="02020603050405020304" pitchFamily="18" charset="0"/>
              </a:rPr>
              <a:t>Nucléaire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de Base (INB) 174</a:t>
            </a:r>
            <a:r>
              <a:rPr lang="en-US" sz="2000" b="1" kern="0" dirty="0">
                <a:solidFill>
                  <a:schemeClr val="accent1"/>
                </a:solidFill>
              </a:rPr>
              <a:t>”) …</a:t>
            </a:r>
          </a:p>
          <a:p>
            <a:pPr marL="0" indent="0" eaLnBrk="1" hangingPunct="1">
              <a:buNone/>
            </a:pPr>
            <a:r>
              <a:rPr lang="en-US" sz="2000" b="1" kern="0" dirty="0">
                <a:solidFill>
                  <a:schemeClr val="accent1"/>
                </a:solidFill>
              </a:rPr>
              <a:t>… and only then an experimental science project</a:t>
            </a:r>
          </a:p>
          <a:p>
            <a:pPr marL="0" indent="0" eaLnBrk="1" hangingPunct="1">
              <a:buNone/>
            </a:pPr>
            <a:r>
              <a:rPr lang="en-US" sz="2000" b="1" kern="0" dirty="0">
                <a:solidFill>
                  <a:schemeClr val="accent1"/>
                </a:solidFill>
              </a:rPr>
              <a:t> </a:t>
            </a:r>
          </a:p>
          <a:p>
            <a:pPr eaLnBrk="1" hangingPunct="1"/>
            <a:r>
              <a:rPr lang="en-US" sz="2000" b="1" kern="0" dirty="0">
                <a:solidFill>
                  <a:srgbClr val="FF0000"/>
                </a:solidFill>
              </a:rPr>
              <a:t>Technical challenges</a:t>
            </a:r>
          </a:p>
          <a:p>
            <a:pPr lvl="1"/>
            <a:r>
              <a:rPr lang="en-US" kern="0" dirty="0"/>
              <a:t>Transmutation, radiation damage and thermo-electric effects, heat loads, activation …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1" kern="0" dirty="0">
                <a:solidFill>
                  <a:srgbClr val="FF0000"/>
                </a:solidFill>
              </a:rPr>
              <a:t>Safety and qualification challenges</a:t>
            </a:r>
          </a:p>
          <a:p>
            <a:pPr lvl="1"/>
            <a:r>
              <a:rPr lang="en-GB" b="1" kern="0" dirty="0">
                <a:solidFill>
                  <a:srgbClr val="FF0000"/>
                </a:solidFill>
              </a:rPr>
              <a:t>Protection Important Components (PIC): </a:t>
            </a:r>
            <a:r>
              <a:rPr lang="en-GB" kern="0" dirty="0"/>
              <a:t>i.e. components with a nuclear confinement function like vacuum vessel feedthroughs and windows </a:t>
            </a:r>
            <a:r>
              <a:rPr lang="en-GB" kern="0" dirty="0">
                <a:sym typeface="Wingdings" panose="05000000000000000000" pitchFamily="2" charset="2"/>
              </a:rPr>
              <a:t> obviously very strict regulation</a:t>
            </a:r>
            <a:endParaRPr lang="en-GB" kern="0" dirty="0"/>
          </a:p>
          <a:p>
            <a:pPr lvl="1">
              <a:spcBef>
                <a:spcPts val="1200"/>
              </a:spcBef>
            </a:pPr>
            <a:r>
              <a:rPr lang="en-GB" b="1" kern="0" dirty="0">
                <a:solidFill>
                  <a:srgbClr val="FF0000"/>
                </a:solidFill>
              </a:rPr>
              <a:t>Non-PIC:</a:t>
            </a:r>
            <a:r>
              <a:rPr lang="en-GB" kern="0" dirty="0"/>
              <a:t> Still many extra requirements </a:t>
            </a:r>
            <a:r>
              <a:rPr lang="en-GB" kern="0" dirty="0" err="1"/>
              <a:t>wrt</a:t>
            </a:r>
            <a:r>
              <a:rPr lang="en-GB" kern="0" dirty="0"/>
              <a:t> non-nuclear installation (activation, shielding, access for alignment, calibration, maintenance …)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challenges </a:t>
            </a:r>
            <a:r>
              <a:rPr lang="en-GB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ITER nuclear environment</a:t>
            </a:r>
            <a:endParaRPr lang="en-US" sz="3200" b="1" kern="0" dirty="0">
              <a:solidFill>
                <a:srgbClr val="003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Radiation and heat loads worst near the vacuum vessel and dropping off with distance and shielding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991AC-340E-5BED-E90F-3E4977B9F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202" y="1604766"/>
            <a:ext cx="7685732" cy="414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79EDC-0281-D503-A462-819F2F49A971}"/>
              </a:ext>
            </a:extLst>
          </p:cNvPr>
          <p:cNvSpPr txBox="1"/>
          <p:nvPr/>
        </p:nvSpPr>
        <p:spPr>
          <a:xfrm>
            <a:off x="7977438" y="1097329"/>
            <a:ext cx="3946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A: </a:t>
            </a:r>
            <a:r>
              <a:rPr lang="en-US" dirty="0">
                <a:solidFill>
                  <a:srgbClr val="FF0000"/>
                </a:solidFill>
              </a:rPr>
              <a:t>Transmutation, swelling, embrittlement some metals, high neutron and gamma heat loads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AEBFA-2A90-3B73-A7D6-67B624D446AC}"/>
              </a:ext>
            </a:extLst>
          </p:cNvPr>
          <p:cNvSpPr/>
          <p:nvPr/>
        </p:nvSpPr>
        <p:spPr bwMode="auto">
          <a:xfrm>
            <a:off x="2000774" y="952951"/>
            <a:ext cx="1735203" cy="457641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20FF4-B37C-3B98-46D1-FD64C9FD0A88}"/>
              </a:ext>
            </a:extLst>
          </p:cNvPr>
          <p:cNvSpPr/>
          <p:nvPr/>
        </p:nvSpPr>
        <p:spPr bwMode="auto">
          <a:xfrm>
            <a:off x="3735977" y="1277508"/>
            <a:ext cx="1271452" cy="430729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6339F-ACCD-2AF2-0B07-CDFC210C038E}"/>
              </a:ext>
            </a:extLst>
          </p:cNvPr>
          <p:cNvSpPr/>
          <p:nvPr/>
        </p:nvSpPr>
        <p:spPr bwMode="auto">
          <a:xfrm>
            <a:off x="5007429" y="1277509"/>
            <a:ext cx="2970009" cy="395572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6497B-5F66-3394-C940-5D784055D555}"/>
              </a:ext>
            </a:extLst>
          </p:cNvPr>
          <p:cNvSpPr txBox="1"/>
          <p:nvPr/>
        </p:nvSpPr>
        <p:spPr>
          <a:xfrm>
            <a:off x="7996678" y="2229856"/>
            <a:ext cx="419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2A000"/>
                </a:solidFill>
                <a:latin typeface="+mn-lt"/>
              </a:rPr>
              <a:t>B: </a:t>
            </a:r>
            <a:r>
              <a:rPr lang="en-US" dirty="0">
                <a:solidFill>
                  <a:srgbClr val="D2A000"/>
                </a:solidFill>
              </a:rPr>
              <a:t>Radiation induced attenuation (RIA) of glass, embrittlement of polymers (cables), damage to all but the simplest electric/electronic 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0ADFC-3F88-CBD6-6C04-778A72C82927}"/>
              </a:ext>
            </a:extLst>
          </p:cNvPr>
          <p:cNvSpPr txBox="1"/>
          <p:nvPr/>
        </p:nvSpPr>
        <p:spPr>
          <a:xfrm>
            <a:off x="7996678" y="3639382"/>
            <a:ext cx="410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CC00"/>
                </a:solidFill>
                <a:latin typeface="+mn-lt"/>
              </a:rPr>
              <a:t>C: </a:t>
            </a:r>
            <a:r>
              <a:rPr lang="en-US" dirty="0">
                <a:solidFill>
                  <a:srgbClr val="99CC00"/>
                </a:solidFill>
              </a:rPr>
              <a:t>Some RIA in glass (</a:t>
            </a:r>
            <a:r>
              <a:rPr lang="en-US" dirty="0" err="1">
                <a:solidFill>
                  <a:srgbClr val="99CC00"/>
                </a:solidFill>
              </a:rPr>
              <a:t>fibres</a:t>
            </a:r>
            <a:r>
              <a:rPr lang="en-US" dirty="0">
                <a:solidFill>
                  <a:srgbClr val="99CC00"/>
                </a:solidFill>
              </a:rPr>
              <a:t>), damage to unshielded </a:t>
            </a:r>
            <a:r>
              <a:rPr lang="en-US" dirty="0">
                <a:solidFill>
                  <a:srgbClr val="99CC00"/>
                </a:solidFill>
                <a:latin typeface="+mn-lt"/>
              </a:rPr>
              <a:t>COTS </a:t>
            </a:r>
            <a:r>
              <a:rPr lang="en-US" dirty="0">
                <a:solidFill>
                  <a:srgbClr val="99CC00"/>
                </a:solidFill>
              </a:rPr>
              <a:t>e</a:t>
            </a:r>
            <a:r>
              <a:rPr lang="en-US" dirty="0">
                <a:solidFill>
                  <a:srgbClr val="99CC00"/>
                </a:solidFill>
                <a:latin typeface="+mn-lt"/>
              </a:rPr>
              <a:t>lectronics</a:t>
            </a:r>
            <a:r>
              <a:rPr lang="en-US" dirty="0">
                <a:solidFill>
                  <a:srgbClr val="99CC00"/>
                </a:solidFill>
              </a:rPr>
              <a:t> (except in C1: shielded corners)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A8728-8626-AC85-CFFE-D402832A30AB}"/>
              </a:ext>
            </a:extLst>
          </p:cNvPr>
          <p:cNvSpPr txBox="1"/>
          <p:nvPr/>
        </p:nvSpPr>
        <p:spPr>
          <a:xfrm>
            <a:off x="7996678" y="4771910"/>
            <a:ext cx="419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D: No radiation impact anymore. OK for COTS electronics and other instruments (Spectrometers, Lasers, Cameras, etc.)</a:t>
            </a:r>
          </a:p>
        </p:txBody>
      </p:sp>
    </p:spTree>
    <p:extLst>
      <p:ext uri="{BB962C8B-B14F-4D97-AF65-F5344CB8AC3E}">
        <p14:creationId xmlns:p14="http://schemas.microsoft.com/office/powerpoint/2010/main" val="24938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very boundary), all metal and ceramics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51906A16-FA50-42F2-2CCB-F4E2C27120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67036" y="1644336"/>
            <a:ext cx="3254850" cy="35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775D6-93BA-47AE-DDEA-787ECDCBC573}"/>
              </a:ext>
            </a:extLst>
          </p:cNvPr>
          <p:cNvSpPr txBox="1"/>
          <p:nvPr/>
        </p:nvSpPr>
        <p:spPr>
          <a:xfrm>
            <a:off x="2849526" y="2975047"/>
            <a:ext cx="466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Stainless steel and mineral insulated (e.g. SiO2) in-vessel cabling: very stiff and preformed loom installation</a:t>
            </a:r>
          </a:p>
        </p:txBody>
      </p:sp>
    </p:spTree>
    <p:extLst>
      <p:ext uri="{BB962C8B-B14F-4D97-AF65-F5344CB8AC3E}">
        <p14:creationId xmlns:p14="http://schemas.microsoft.com/office/powerpoint/2010/main" val="259293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boundary), all metal and ceramics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 to be taken </a:t>
            </a:r>
            <a:r>
              <a:rPr lang="en-US" sz="1800" kern="0" dirty="0" err="1">
                <a:solidFill>
                  <a:srgbClr val="003D58"/>
                </a:solidFill>
              </a:rPr>
              <a:t>wrt</a:t>
            </a:r>
            <a:r>
              <a:rPr lang="en-US" sz="1800" kern="0" dirty="0">
                <a:solidFill>
                  <a:srgbClr val="003D58"/>
                </a:solidFill>
              </a:rPr>
              <a:t> transmutation (e.g. Ag to Cd), swelling and embrittlement (e.g. Mo)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E55B1-FCA2-3674-0C85-47625DBEE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7239" y="2139229"/>
            <a:ext cx="2431998" cy="2692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E341B-645F-C396-429D-B1D714C70479}"/>
              </a:ext>
            </a:extLst>
          </p:cNvPr>
          <p:cNvSpPr txBox="1"/>
          <p:nvPr/>
        </p:nvSpPr>
        <p:spPr>
          <a:xfrm>
            <a:off x="382086" y="5408486"/>
            <a:ext cx="8613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55.E2 H-alpha Front-Mirror Unit (FMU) with TZM, Mo, Stainless Steel and Inconel materials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 Structural analysis took into account embrittlement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FF4B4-92FF-25EF-A55E-3F67396A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5" y="2139229"/>
            <a:ext cx="4267796" cy="2076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B0C48-ACF5-308E-911D-9DFE5073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43" y="3582524"/>
            <a:ext cx="4807596" cy="182596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4C1C64-B2BD-BB48-E1B2-32A4411DFA4E}"/>
              </a:ext>
            </a:extLst>
          </p:cNvPr>
          <p:cNvSpPr/>
          <p:nvPr/>
        </p:nvSpPr>
        <p:spPr>
          <a:xfrm>
            <a:off x="4849643" y="4950991"/>
            <a:ext cx="4807596" cy="4574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40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CE210-383C-7935-84B4-DADFB1328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9" y="3271901"/>
            <a:ext cx="3415583" cy="2554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4C1CB-BD7E-DC2B-0409-2FB496DCBEB1}"/>
              </a:ext>
            </a:extLst>
          </p:cNvPr>
          <p:cNvSpPr txBox="1"/>
          <p:nvPr/>
        </p:nvSpPr>
        <p:spPr>
          <a:xfrm>
            <a:off x="37586" y="5774022"/>
            <a:ext cx="2699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Equatorial port 8 heat load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672763-E2BE-9133-942C-A84922BDD2C7}"/>
              </a:ext>
            </a:extLst>
          </p:cNvPr>
          <p:cNvGrpSpPr/>
          <p:nvPr/>
        </p:nvGrpSpPr>
        <p:grpSpPr>
          <a:xfrm>
            <a:off x="1594513" y="4522663"/>
            <a:ext cx="4875261" cy="2226409"/>
            <a:chOff x="1594513" y="4522663"/>
            <a:chExt cx="4875261" cy="22264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D3453-7923-9248-4E18-2B8860FE9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7904" y="4522663"/>
              <a:ext cx="2115248" cy="1698027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542A96D7-E6DF-718C-B9A7-528F026212FC}"/>
                </a:ext>
              </a:extLst>
            </p:cNvPr>
            <p:cNvSpPr/>
            <p:nvPr/>
          </p:nvSpPr>
          <p:spPr>
            <a:xfrm rot="864771">
              <a:off x="1594513" y="5092783"/>
              <a:ext cx="3104541" cy="2660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8A93D1-B6B7-88FB-02E0-E892AF1E6B16}"/>
                </a:ext>
              </a:extLst>
            </p:cNvPr>
            <p:cNvSpPr txBox="1"/>
            <p:nvPr/>
          </p:nvSpPr>
          <p:spPr>
            <a:xfrm>
              <a:off x="4064397" y="6164297"/>
              <a:ext cx="2405377" cy="58477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Front Mirror Unit temperature gradients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956C33-D705-D597-37D7-768BD30EB005}"/>
              </a:ext>
            </a:extLst>
          </p:cNvPr>
          <p:cNvGrpSpPr/>
          <p:nvPr/>
        </p:nvGrpSpPr>
        <p:grpSpPr>
          <a:xfrm>
            <a:off x="4887532" y="4417466"/>
            <a:ext cx="4345000" cy="1626877"/>
            <a:chOff x="4887532" y="4417466"/>
            <a:chExt cx="4345000" cy="16268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BEBBB5-34D0-EC7A-3C66-6B73130A8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3002" y="4699009"/>
              <a:ext cx="2560757" cy="1345334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AA301AD-BDAC-52CB-675B-289378066C51}"/>
                </a:ext>
              </a:extLst>
            </p:cNvPr>
            <p:cNvSpPr/>
            <p:nvPr/>
          </p:nvSpPr>
          <p:spPr>
            <a:xfrm rot="21365805">
              <a:off x="4887532" y="5494012"/>
              <a:ext cx="3036599" cy="2660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6DF454-99F3-C296-AEE0-CBB64EF5B547}"/>
                </a:ext>
              </a:extLst>
            </p:cNvPr>
            <p:cNvSpPr txBox="1"/>
            <p:nvPr/>
          </p:nvSpPr>
          <p:spPr>
            <a:xfrm>
              <a:off x="6089439" y="4417466"/>
              <a:ext cx="3143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Cut-out showing mirror itself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9A4CEE-9FBF-D12B-F76D-4CC82B517BCD}"/>
              </a:ext>
            </a:extLst>
          </p:cNvPr>
          <p:cNvGrpSpPr/>
          <p:nvPr/>
        </p:nvGrpSpPr>
        <p:grpSpPr>
          <a:xfrm>
            <a:off x="8341358" y="3170020"/>
            <a:ext cx="3806145" cy="2604002"/>
            <a:chOff x="8341358" y="3170020"/>
            <a:chExt cx="3806145" cy="26040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6AA8AE-3519-9CC6-21C3-329EB8D13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1269" y="3206786"/>
              <a:ext cx="3018495" cy="2011354"/>
            </a:xfrm>
            <a:prstGeom prst="rect">
              <a:avLst/>
            </a:prstGeom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1F8B724E-43D1-A85E-68E7-307C0CAEF1FF}"/>
                </a:ext>
              </a:extLst>
            </p:cNvPr>
            <p:cNvSpPr/>
            <p:nvPr/>
          </p:nvSpPr>
          <p:spPr>
            <a:xfrm rot="1652987">
              <a:off x="8341358" y="3170020"/>
              <a:ext cx="1008000" cy="2660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11155EB-7F77-A4F6-BC66-0E15910F540D}"/>
                </a:ext>
              </a:extLst>
            </p:cNvPr>
            <p:cNvSpPr/>
            <p:nvPr/>
          </p:nvSpPr>
          <p:spPr>
            <a:xfrm rot="20302293">
              <a:off x="8985769" y="5231368"/>
              <a:ext cx="793945" cy="2660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9AB433-5ADC-FF3A-19BB-5517B3885C2E}"/>
                </a:ext>
              </a:extLst>
            </p:cNvPr>
            <p:cNvSpPr txBox="1"/>
            <p:nvPr/>
          </p:nvSpPr>
          <p:spPr>
            <a:xfrm>
              <a:off x="9949743" y="5189247"/>
              <a:ext cx="2197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0.2 </a:t>
              </a:r>
              <a:r>
                <a:rPr lang="en-U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mrad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 mirror tilt and 550 nm dip</a:t>
              </a:r>
            </a:p>
          </p:txBody>
        </p:sp>
      </p:grpSp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boundary), all metal and ceramics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 to be taken </a:t>
            </a:r>
            <a:r>
              <a:rPr lang="en-US" sz="1800" kern="0" dirty="0" err="1">
                <a:solidFill>
                  <a:srgbClr val="003D58"/>
                </a:solidFill>
              </a:rPr>
              <a:t>wrt</a:t>
            </a:r>
            <a:r>
              <a:rPr lang="en-US" sz="1800" kern="0" dirty="0">
                <a:solidFill>
                  <a:srgbClr val="003D58"/>
                </a:solidFill>
              </a:rPr>
              <a:t> transmutation (e.g. Ag to Cd), swelling and embrittlement (e.g. Mo)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Careful design to cope with thermal stresses and deformations …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for Structural Integrity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 for thermal drifts in the measurements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86D3E0-EB00-AFEC-D887-D0AC7522090C}"/>
              </a:ext>
            </a:extLst>
          </p:cNvPr>
          <p:cNvGrpSpPr/>
          <p:nvPr/>
        </p:nvGrpSpPr>
        <p:grpSpPr>
          <a:xfrm>
            <a:off x="3702433" y="2276554"/>
            <a:ext cx="7572627" cy="2140912"/>
            <a:chOff x="3702433" y="2276554"/>
            <a:chExt cx="7572627" cy="21409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4FDB2AA-48C0-B96B-8027-159027F129B9}"/>
                </a:ext>
              </a:extLst>
            </p:cNvPr>
            <p:cNvGrpSpPr/>
            <p:nvPr/>
          </p:nvGrpSpPr>
          <p:grpSpPr>
            <a:xfrm>
              <a:off x="3702433" y="2361473"/>
              <a:ext cx="7572627" cy="1327227"/>
              <a:chOff x="3702433" y="2361473"/>
              <a:chExt cx="7572627" cy="1327227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718DE087-1D35-C1CB-EE52-AD326A2F96EC}"/>
                  </a:ext>
                </a:extLst>
              </p:cNvPr>
              <p:cNvSpPr/>
              <p:nvPr/>
            </p:nvSpPr>
            <p:spPr>
              <a:xfrm rot="20697688">
                <a:off x="3702433" y="3419142"/>
                <a:ext cx="1987803" cy="26955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8820A1-7825-6CCB-F5C6-12A8061543B9}"/>
                  </a:ext>
                </a:extLst>
              </p:cNvPr>
              <p:cNvSpPr txBox="1"/>
              <p:nvPr/>
            </p:nvSpPr>
            <p:spPr>
              <a:xfrm>
                <a:off x="8326518" y="2361473"/>
                <a:ext cx="29485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Open Sans" pitchFamily="2" charset="0"/>
                    <a:cs typeface="Arial" panose="020B0604020202020204" pitchFamily="34" charset="0"/>
                  </a:rPr>
                  <a:t>Temperature gradient in port structure </a:t>
                </a:r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Open Sans" pitchFamily="2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 deformation</a:t>
                </a:r>
                <a:endPara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C0AF9E-DDE9-C126-E57D-70DC55E53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233" y="2276554"/>
              <a:ext cx="2560757" cy="214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88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boundary), all metal and ceramics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 to be taken </a:t>
            </a:r>
            <a:r>
              <a:rPr lang="en-US" sz="1800" kern="0" dirty="0" err="1">
                <a:solidFill>
                  <a:srgbClr val="003D58"/>
                </a:solidFill>
              </a:rPr>
              <a:t>wrt</a:t>
            </a:r>
            <a:r>
              <a:rPr lang="en-US" sz="1800" kern="0" dirty="0">
                <a:solidFill>
                  <a:srgbClr val="003D58"/>
                </a:solidFill>
              </a:rPr>
              <a:t> transmutation (e.g. Ag to Cd), swelling and embrittlement (e.g. Mo)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Careful design to cope with thermal stresses and deformations …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for Structural Analysis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 for thermal drifts in the measurements</a:t>
            </a:r>
          </a:p>
          <a:p>
            <a:pPr lvl="1"/>
            <a:r>
              <a:rPr lang="en-GB" sz="2000" kern="0" dirty="0">
                <a:solidFill>
                  <a:srgbClr val="003D58"/>
                </a:solidFill>
              </a:rPr>
              <a:t>…and often active water cooling needed for components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4AF602-4A50-705A-3651-0C528AD45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200" y="4133204"/>
            <a:ext cx="3677818" cy="1693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4915C7-AC8A-257E-CB78-20D62A6ADE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959978" flipV="1">
            <a:off x="1465230" y="3622698"/>
            <a:ext cx="2648443" cy="2067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A5C952-6157-E060-A86D-1D6BCEE6A809}"/>
              </a:ext>
            </a:extLst>
          </p:cNvPr>
          <p:cNvSpPr txBox="1"/>
          <p:nvPr/>
        </p:nvSpPr>
        <p:spPr>
          <a:xfrm>
            <a:off x="4424365" y="3459307"/>
            <a:ext cx="428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Diagnostic First Wall (DFW) cooling channel design and gun drilling qualification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1A015-3A7A-3D5A-9544-CE3A368BAF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580" y="3429000"/>
            <a:ext cx="3389514" cy="23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9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boundary), all metal and ceramics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 to be taken </a:t>
            </a:r>
            <a:r>
              <a:rPr lang="en-US" sz="1800" kern="0" dirty="0" err="1">
                <a:solidFill>
                  <a:srgbClr val="003D58"/>
                </a:solidFill>
              </a:rPr>
              <a:t>wrt</a:t>
            </a:r>
            <a:r>
              <a:rPr lang="en-US" sz="1800" kern="0" dirty="0">
                <a:solidFill>
                  <a:srgbClr val="003D58"/>
                </a:solidFill>
              </a:rPr>
              <a:t> transmutation (e.g. Ag to Cd), swelling and embrittlement (e.g. Mo)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Careful design to cope with thermal stresses and deformations …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for Structural Analysis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 for thermal drifts in the measurements</a:t>
            </a:r>
          </a:p>
          <a:p>
            <a:pPr lvl="1"/>
            <a:r>
              <a:rPr lang="en-GB" sz="2000" kern="0" dirty="0">
                <a:solidFill>
                  <a:srgbClr val="003D58"/>
                </a:solidFill>
              </a:rPr>
              <a:t>…and often active water cooling needed for components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Complicates (Remote handling) maintenance (cutting and rewelding cooling pipes)</a:t>
            </a:r>
          </a:p>
          <a:p>
            <a:pPr marL="477838" lvl="1" indent="0">
              <a:buNone/>
            </a:pPr>
            <a:endParaRPr lang="en-GB" sz="20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12804-D44F-0D5D-EC5B-B6378D46D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869" y="4078493"/>
            <a:ext cx="1821543" cy="1606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7ED0B-5305-88CA-5806-56BC08F10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2086" y="4116327"/>
            <a:ext cx="2610581" cy="1800817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6BBD84F-18B5-1BA0-A3AA-8AE4727B2C41}"/>
              </a:ext>
            </a:extLst>
          </p:cNvPr>
          <p:cNvSpPr/>
          <p:nvPr/>
        </p:nvSpPr>
        <p:spPr>
          <a:xfrm rot="541966">
            <a:off x="2774358" y="4531859"/>
            <a:ext cx="1090794" cy="26581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F4D11-4A00-415C-A313-CE92982FB17A}"/>
              </a:ext>
            </a:extLst>
          </p:cNvPr>
          <p:cNvSpPr txBox="1"/>
          <p:nvPr/>
        </p:nvSpPr>
        <p:spPr>
          <a:xfrm>
            <a:off x="937204" y="5701756"/>
            <a:ext cx="466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RH pipe cutting-welding needs significant space</a:t>
            </a:r>
          </a:p>
        </p:txBody>
      </p:sp>
    </p:spTree>
    <p:extLst>
      <p:ext uri="{BB962C8B-B14F-4D97-AF65-F5344CB8AC3E}">
        <p14:creationId xmlns:p14="http://schemas.microsoft.com/office/powerpoint/2010/main" val="380065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iter.org/doc/all/content/com/newsline%20galleries/newsline/3758/vsm6_approach_2b_small.jpg">
            <a:extLst>
              <a:ext uri="{FF2B5EF4-FFF2-40B4-BE49-F238E27FC236}">
                <a16:creationId xmlns:a16="http://schemas.microsoft.com/office/drawing/2014/main" id="{68F7B8A0-2F87-512F-B6E0-22A4E714A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274" y="2200850"/>
            <a:ext cx="5673739" cy="37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9EBF29-199B-4AF7-312E-81A208FE17A4}"/>
              </a:ext>
            </a:extLst>
          </p:cNvPr>
          <p:cNvSpPr txBox="1">
            <a:spLocks/>
          </p:cNvSpPr>
          <p:nvPr/>
        </p:nvSpPr>
        <p:spPr>
          <a:xfrm>
            <a:off x="432001" y="575999"/>
            <a:ext cx="5673738" cy="509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of bringing state-of-the-art diagnostics …</a:t>
            </a:r>
          </a:p>
          <a:p>
            <a:pPr marL="446088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&amp;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A6DEAE11-5725-15F3-2D3A-12ADC77DE9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78671"/>
            <a:ext cx="5751138" cy="3450682"/>
          </a:xfr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E13F04-F7A4-CC27-8893-BD40FC5A58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610" y="1664877"/>
            <a:ext cx="8454390" cy="426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3BABA-F111-07ED-C088-B2E15F98E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01" y="2561025"/>
            <a:ext cx="5629013" cy="33774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A3D1DA-6EE1-87B1-5A2E-2206187594CD}"/>
              </a:ext>
            </a:extLst>
          </p:cNvPr>
          <p:cNvGrpSpPr/>
          <p:nvPr/>
        </p:nvGrpSpPr>
        <p:grpSpPr>
          <a:xfrm>
            <a:off x="6640830" y="97854"/>
            <a:ext cx="5343456" cy="2642160"/>
            <a:chOff x="6640830" y="29274"/>
            <a:chExt cx="5343456" cy="26421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D69FE1-C41A-4796-815F-34EC16400A37}"/>
                </a:ext>
              </a:extLst>
            </p:cNvPr>
            <p:cNvSpPr/>
            <p:nvPr/>
          </p:nvSpPr>
          <p:spPr>
            <a:xfrm>
              <a:off x="6640830" y="29274"/>
              <a:ext cx="5241294" cy="263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8149F7-B3C9-7CDC-9769-9464FDD6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0830" y="385980"/>
              <a:ext cx="5343456" cy="22854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99CDC6-3AB5-B31A-6710-1A0775564E92}"/>
                </a:ext>
              </a:extLst>
            </p:cNvPr>
            <p:cNvSpPr txBox="1"/>
            <p:nvPr/>
          </p:nvSpPr>
          <p:spPr>
            <a:xfrm>
              <a:off x="9393494" y="29274"/>
              <a:ext cx="2488630" cy="4924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300" b="1" dirty="0"/>
                <a:t>Multichannel NPA (LHD)</a:t>
              </a:r>
            </a:p>
            <a:p>
              <a:r>
                <a:rPr lang="en-US" sz="1300" b="1" dirty="0"/>
                <a:t>(E. Veshchev et al., RSI 2006)</a:t>
              </a:r>
              <a:endParaRPr lang="en-GB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721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7187 0.006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4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484 0.448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A: Inside the Vacuum vessel and Port plugs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Very high radiation requires design ‘around’ shielding and severely limits material choices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No polymers (not even Kapton, except on the boundary), all metal and ceramics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 to be taken </a:t>
            </a:r>
            <a:r>
              <a:rPr lang="en-US" sz="1800" kern="0" dirty="0" err="1">
                <a:solidFill>
                  <a:srgbClr val="003D58"/>
                </a:solidFill>
              </a:rPr>
              <a:t>wrt</a:t>
            </a:r>
            <a:r>
              <a:rPr lang="en-US" sz="1800" kern="0" dirty="0">
                <a:solidFill>
                  <a:srgbClr val="003D58"/>
                </a:solidFill>
              </a:rPr>
              <a:t> transmutation (e.g. Ag to Cd), swelling and embrittlement (e.g. Mo)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Careful design to cope with thermal stresses and deformations …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for Structural Analysis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 for thermal drifts in the measurements</a:t>
            </a:r>
          </a:p>
          <a:p>
            <a:pPr lvl="1"/>
            <a:r>
              <a:rPr lang="en-GB" sz="2000" kern="0" dirty="0">
                <a:solidFill>
                  <a:srgbClr val="003D58"/>
                </a:solidFill>
              </a:rPr>
              <a:t>…and often active water cooling needed for components</a:t>
            </a:r>
          </a:p>
          <a:p>
            <a:pPr marL="947737" lvl="2" indent="0">
              <a:buNone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 Complicates (Remote handling) maintenance (cutting and rewelding cooling pipes)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kern="0" dirty="0">
                <a:solidFill>
                  <a:srgbClr val="003D58"/>
                </a:solidFill>
                <a:sym typeface="Wingdings" panose="05000000000000000000" pitchFamily="2" charset="2"/>
              </a:rPr>
              <a:t> Risk of cooling water leaks</a:t>
            </a:r>
          </a:p>
          <a:p>
            <a:pPr lvl="1"/>
            <a:endParaRPr lang="en-GB" sz="20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5C952-6157-E060-A86D-1D6BCEE6A809}"/>
              </a:ext>
            </a:extLst>
          </p:cNvPr>
          <p:cNvSpPr txBox="1"/>
          <p:nvPr/>
        </p:nvSpPr>
        <p:spPr>
          <a:xfrm>
            <a:off x="9593170" y="5201210"/>
            <a:ext cx="245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Steam exposure tests on vacuum window</a:t>
            </a:r>
          </a:p>
        </p:txBody>
      </p:sp>
      <p:pic>
        <p:nvPicPr>
          <p:cNvPr id="3" name="Picture 4" descr="IMG_4681">
            <a:extLst>
              <a:ext uri="{FF2B5EF4-FFF2-40B4-BE49-F238E27FC236}">
                <a16:creationId xmlns:a16="http://schemas.microsoft.com/office/drawing/2014/main" id="{56419C27-3765-A0B4-C73E-ED65FF3D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189174" y="3513148"/>
            <a:ext cx="2197411" cy="261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12804-D44F-0D5D-EC5B-B6378D46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69" y="4078493"/>
            <a:ext cx="1821543" cy="1606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7ED0B-5305-88CA-5806-56BC08F1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2086" y="4116327"/>
            <a:ext cx="2610581" cy="1800817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6BBD84F-18B5-1BA0-A3AA-8AE4727B2C41}"/>
              </a:ext>
            </a:extLst>
          </p:cNvPr>
          <p:cNvSpPr/>
          <p:nvPr/>
        </p:nvSpPr>
        <p:spPr>
          <a:xfrm rot="541966">
            <a:off x="2774358" y="4531859"/>
            <a:ext cx="1090794" cy="26581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F4D11-4A00-415C-A313-CE92982FB17A}"/>
              </a:ext>
            </a:extLst>
          </p:cNvPr>
          <p:cNvSpPr txBox="1"/>
          <p:nvPr/>
        </p:nvSpPr>
        <p:spPr>
          <a:xfrm>
            <a:off x="937204" y="5701756"/>
            <a:ext cx="466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RH pipe cutting-welding needs significant space</a:t>
            </a:r>
          </a:p>
        </p:txBody>
      </p:sp>
    </p:spTree>
    <p:extLst>
      <p:ext uri="{BB962C8B-B14F-4D97-AF65-F5344CB8AC3E}">
        <p14:creationId xmlns:p14="http://schemas.microsoft.com/office/powerpoint/2010/main" val="1627199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B: Interspace and Port Cells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Heat loads lower, but still reasonably high temperatures (up to 50 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˚</a:t>
            </a:r>
            <a:r>
              <a:rPr lang="en-US" sz="1800" kern="0" dirty="0">
                <a:solidFill>
                  <a:srgbClr val="003D58"/>
                </a:solidFill>
              </a:rPr>
              <a:t>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too high for most polymers (except Kapton, PEEK, EPDM, PUR …)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special cables,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o-rings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etc. needed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Note: Teflon, PVC also not allowed (HCl and HF acids release in fire attacks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detritiation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system)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7775D6-93BA-47AE-DDEA-787ECDCBC573}"/>
              </a:ext>
            </a:extLst>
          </p:cNvPr>
          <p:cNvSpPr txBox="1"/>
          <p:nvPr/>
        </p:nvSpPr>
        <p:spPr>
          <a:xfrm>
            <a:off x="8906848" y="3963260"/>
            <a:ext cx="290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Coax cabling with Kapton insulation</a:t>
            </a:r>
          </a:p>
        </p:txBody>
      </p:sp>
      <p:pic>
        <p:nvPicPr>
          <p:cNvPr id="2050" name="Picture 2" descr="KAPTON 1.47MM CÂBLE COAXIAL / 50 Ω">
            <a:extLst>
              <a:ext uri="{FF2B5EF4-FFF2-40B4-BE49-F238E27FC236}">
                <a16:creationId xmlns:a16="http://schemas.microsoft.com/office/drawing/2014/main" id="{7CBCB7D4-33B4-97C8-B55F-045345B6F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135" y="2571609"/>
            <a:ext cx="2617713" cy="19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9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B: Interspace and Port Cells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Heat loads lower, but still reasonably high temperatures (up to 50 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˚</a:t>
            </a:r>
            <a:r>
              <a:rPr lang="en-US" sz="1800" kern="0" dirty="0">
                <a:solidFill>
                  <a:srgbClr val="003D58"/>
                </a:solidFill>
              </a:rPr>
              <a:t>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too high for most polymers (except Kapton, PEEK, EPDM, PUR …)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special cables,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o-rings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etc. needed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Note: Teflon, PVC also not allowed (HCl and HF acids release in fire attacks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detritiation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system)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high enough to induce attenuation of glass (RIA)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Affects vacuum windows, lenses, optical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fibre</a:t>
            </a: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</a:t>
            </a:r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7CE82-A66C-AFBE-09D3-65B41A41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53" y="3429000"/>
            <a:ext cx="3223702" cy="2387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AD5FA-B39F-DE54-D17C-650C8C78071D}"/>
              </a:ext>
            </a:extLst>
          </p:cNvPr>
          <p:cNvSpPr txBox="1"/>
          <p:nvPr/>
        </p:nvSpPr>
        <p:spPr>
          <a:xfrm>
            <a:off x="9676255" y="4952088"/>
            <a:ext cx="230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Glass samples before and after radiation</a:t>
            </a:r>
          </a:p>
        </p:txBody>
      </p:sp>
    </p:spTree>
    <p:extLst>
      <p:ext uri="{BB962C8B-B14F-4D97-AF65-F5344CB8AC3E}">
        <p14:creationId xmlns:p14="http://schemas.microsoft.com/office/powerpoint/2010/main" val="376589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B: Interspace and Port Cells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Heat loads lower, but still reasonably high temperatures (up to 50 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˚</a:t>
            </a:r>
            <a:r>
              <a:rPr lang="en-US" sz="1800" kern="0" dirty="0">
                <a:solidFill>
                  <a:srgbClr val="003D58"/>
                </a:solidFill>
              </a:rPr>
              <a:t>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too high for most polymers (except Kapton, PEEK, EPDM, PUR …)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special cables,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o-rings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etc. needed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Note: Teflon, PVC also not allowed (HCl and HF acids release in fire attacks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detritiation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system)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high enough to induce attenuation of glass (RIA)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Affects vacuum windows, lenses, optical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fibre</a:t>
            </a: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Limits material choice, some recovery of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fibres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possible by heating to ~200-300 ˚C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7CE82-A66C-AFBE-09D3-65B41A41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53" y="3429000"/>
            <a:ext cx="3223702" cy="2387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7D49B-FCAF-9BFA-34E9-5C032DB2BFB0}"/>
              </a:ext>
            </a:extLst>
          </p:cNvPr>
          <p:cNvSpPr txBox="1"/>
          <p:nvPr/>
        </p:nvSpPr>
        <p:spPr>
          <a:xfrm>
            <a:off x="9676255" y="4952088"/>
            <a:ext cx="230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Glass samples before and after radiation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74C5D-8E88-F4F9-4FAA-DB6613E0B844}"/>
              </a:ext>
            </a:extLst>
          </p:cNvPr>
          <p:cNvSpPr txBox="1"/>
          <p:nvPr/>
        </p:nvSpPr>
        <p:spPr>
          <a:xfrm>
            <a:off x="4019708" y="4952087"/>
            <a:ext cx="2308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RIA as function of annealing temperature</a:t>
            </a:r>
          </a:p>
          <a:p>
            <a:pPr algn="l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(</a:t>
            </a:r>
            <a:r>
              <a:rPr lang="en-GB" sz="1400" b="0" i="1" u="none" strike="noStrike" baseline="0" dirty="0"/>
              <a:t>A. T. Ramsey et al., RSI 68, 632 (1997)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7CD577-B602-C0A9-077A-DF7C01EBB3DE}"/>
              </a:ext>
            </a:extLst>
          </p:cNvPr>
          <p:cNvGrpSpPr/>
          <p:nvPr/>
        </p:nvGrpSpPr>
        <p:grpSpPr>
          <a:xfrm>
            <a:off x="228286" y="3288973"/>
            <a:ext cx="3804743" cy="2693113"/>
            <a:chOff x="228286" y="3288973"/>
            <a:chExt cx="3804743" cy="26931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D5F1E6-0BD1-9E5D-6BED-44559563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433" y="3313889"/>
              <a:ext cx="3536596" cy="26603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88D277-8663-F8CC-302B-64E8B9E143E2}"/>
                </a:ext>
              </a:extLst>
            </p:cNvPr>
            <p:cNvSpPr txBox="1"/>
            <p:nvPr/>
          </p:nvSpPr>
          <p:spPr>
            <a:xfrm>
              <a:off x="1417320" y="5766642"/>
              <a:ext cx="1777731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err="1"/>
                <a:t>Fibre</a:t>
              </a:r>
              <a:r>
                <a:rPr lang="en-US" sz="1400" dirty="0"/>
                <a:t> temperature (˚C)</a:t>
              </a:r>
              <a:endParaRPr lang="en-GB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B63276-77D3-B4D5-08AC-603FC03C7A4B}"/>
                </a:ext>
              </a:extLst>
            </p:cNvPr>
            <p:cNvSpPr txBox="1"/>
            <p:nvPr/>
          </p:nvSpPr>
          <p:spPr>
            <a:xfrm rot="16200000">
              <a:off x="-768942" y="4290743"/>
              <a:ext cx="2425344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Loss per neutron in 150m </a:t>
              </a:r>
              <a:r>
                <a:rPr lang="en-US" sz="1400" dirty="0" err="1"/>
                <a:t>fibre</a:t>
              </a:r>
              <a:endParaRPr lang="en-US" sz="1400" dirty="0"/>
            </a:p>
            <a:p>
              <a:pPr algn="ctr"/>
              <a:r>
                <a:rPr lang="en-US" sz="1400" dirty="0"/>
                <a:t>(dB/n x 10</a:t>
              </a:r>
              <a:r>
                <a:rPr lang="en-US" sz="1400" baseline="30000" dirty="0"/>
                <a:t>-20</a:t>
              </a:r>
              <a:r>
                <a:rPr lang="en-US" sz="1400" dirty="0"/>
                <a:t>)</a:t>
              </a:r>
              <a:endParaRPr lang="en-GB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B42B4-DD6A-AAEB-16D6-DBD918CF52C5}"/>
                </a:ext>
              </a:extLst>
            </p:cNvPr>
            <p:cNvSpPr txBox="1"/>
            <p:nvPr/>
          </p:nvSpPr>
          <p:spPr>
            <a:xfrm>
              <a:off x="746713" y="5007447"/>
              <a:ext cx="12824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/>
                <a:t>10</a:t>
              </a:r>
              <a:endParaRPr lang="en-GB" sz="9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28B511-422F-3BE7-65F7-AFB9484396BA}"/>
                </a:ext>
              </a:extLst>
            </p:cNvPr>
            <p:cNvSpPr txBox="1"/>
            <p:nvPr/>
          </p:nvSpPr>
          <p:spPr>
            <a:xfrm>
              <a:off x="682593" y="3288973"/>
              <a:ext cx="19236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/>
                <a:t>100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55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B: Interspace and Port Cells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Heat loads lower, but still reasonably high temperatures (up to 50 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˚</a:t>
            </a:r>
            <a:r>
              <a:rPr lang="en-US" sz="1800" kern="0" dirty="0">
                <a:solidFill>
                  <a:srgbClr val="003D58"/>
                </a:solidFill>
              </a:rPr>
              <a:t>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too high for most polymers (except Kapton, PEEK, EPDM, PUR …)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special cables,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o-rings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etc. needed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Note: Teflon, PVC also not allowed (HCl and HF acids release in fire attacks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detritiation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system)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high enough to induce attenuation of glass (RIA)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Affects vacuum windows, lenses, optical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fibre</a:t>
            </a: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Limits material choice, some recovery possible by heating to ~200 ˚C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too high for all but simplest </a:t>
            </a:r>
            <a:r>
              <a:rPr lang="en-US" sz="1800" kern="0" dirty="0" err="1">
                <a:solidFill>
                  <a:srgbClr val="003D58"/>
                </a:solidFill>
              </a:rPr>
              <a:t>electr</a:t>
            </a:r>
            <a:r>
              <a:rPr lang="en-US" sz="1800" kern="0" dirty="0">
                <a:solidFill>
                  <a:srgbClr val="003D58"/>
                </a:solidFill>
              </a:rPr>
              <a:t>(on)</a:t>
            </a:r>
            <a:r>
              <a:rPr lang="en-US" sz="1800" kern="0" dirty="0" err="1">
                <a:solidFill>
                  <a:srgbClr val="003D58"/>
                </a:solidFill>
              </a:rPr>
              <a:t>ical</a:t>
            </a:r>
            <a:r>
              <a:rPr lang="en-US" sz="1800" kern="0" dirty="0">
                <a:solidFill>
                  <a:srgbClr val="003D58"/>
                </a:solidFill>
              </a:rPr>
              <a:t> components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Avoid all but a few radiation hard components (resistors, EM motors, Piezo actuators)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5CA3E-9658-9879-A075-577D8628F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52" y="4279406"/>
            <a:ext cx="6166161" cy="1941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92888-D797-52EE-B2E4-11012CE9592E}"/>
              </a:ext>
            </a:extLst>
          </p:cNvPr>
          <p:cNvSpPr txBox="1"/>
          <p:nvPr/>
        </p:nvSpPr>
        <p:spPr>
          <a:xfrm>
            <a:off x="5903397" y="5624707"/>
            <a:ext cx="191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n-lt"/>
              </a:rPr>
              <a:t>Runner ceramic cover color change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4F9DA2-A558-D7C8-36F9-FB5BB196B4A0}"/>
              </a:ext>
            </a:extLst>
          </p:cNvPr>
          <p:cNvCxnSpPr/>
          <p:nvPr/>
        </p:nvCxnSpPr>
        <p:spPr>
          <a:xfrm flipH="1" flipV="1">
            <a:off x="6262276" y="5276870"/>
            <a:ext cx="170964" cy="4000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7D7A92-B667-0BC2-547D-F8E5E87FAF09}"/>
              </a:ext>
            </a:extLst>
          </p:cNvPr>
          <p:cNvSpPr txBox="1"/>
          <p:nvPr/>
        </p:nvSpPr>
        <p:spPr>
          <a:xfrm>
            <a:off x="1425256" y="3978049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Before irradiation</a:t>
            </a:r>
            <a:endParaRPr lang="en-GB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E0B0F-D130-A91A-3D35-174BB2F90C66}"/>
              </a:ext>
            </a:extLst>
          </p:cNvPr>
          <p:cNvSpPr txBox="1"/>
          <p:nvPr/>
        </p:nvSpPr>
        <p:spPr>
          <a:xfrm>
            <a:off x="4490514" y="397804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After irradiation</a:t>
            </a:r>
            <a:endParaRPr lang="en-GB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6AF35-4A6C-BAE0-3BEF-F18281C1079F}"/>
              </a:ext>
            </a:extLst>
          </p:cNvPr>
          <p:cNvSpPr txBox="1"/>
          <p:nvPr/>
        </p:nvSpPr>
        <p:spPr>
          <a:xfrm>
            <a:off x="7491920" y="5194992"/>
            <a:ext cx="39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Radiation testing of piezo actuators for the 55.G1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VisIR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camera system</a:t>
            </a:r>
          </a:p>
        </p:txBody>
      </p:sp>
    </p:spTree>
    <p:extLst>
      <p:ext uri="{BB962C8B-B14F-4D97-AF65-F5344CB8AC3E}">
        <p14:creationId xmlns:p14="http://schemas.microsoft.com/office/powerpoint/2010/main" val="1267966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B: Interspace and Port Cells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Heat loads lower, but still reasonably high temperatures (up to 50 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too high for most polymers (except Kapton, PEEK, EPDM, PUR …)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special cables,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o-rings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etc. needed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Note: Teflon, PVC also not allowed (HCl and HF acids release in fire attacks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detritiation</a:t>
            </a: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 system)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levels high enough to induce attenuation of glass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Affects vacuum windows, lenses, optical </a:t>
            </a:r>
            <a:r>
              <a:rPr lang="en-US" sz="1800" kern="0" dirty="0" err="1">
                <a:solidFill>
                  <a:srgbClr val="003D58"/>
                </a:solidFill>
                <a:sym typeface="Wingdings" panose="05000000000000000000" pitchFamily="2" charset="2"/>
              </a:rPr>
              <a:t>fibre</a:t>
            </a: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Limits material choice, some recovery possible by heating to ~200 ˚C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Radiation too high for all but simplest </a:t>
            </a:r>
            <a:r>
              <a:rPr lang="en-US" sz="1800" kern="0" dirty="0" err="1">
                <a:solidFill>
                  <a:srgbClr val="003D58"/>
                </a:solidFill>
              </a:rPr>
              <a:t>electr</a:t>
            </a:r>
            <a:r>
              <a:rPr lang="en-US" sz="1800" kern="0" dirty="0">
                <a:solidFill>
                  <a:srgbClr val="003D58"/>
                </a:solidFill>
              </a:rPr>
              <a:t>(on)</a:t>
            </a:r>
            <a:r>
              <a:rPr lang="en-US" sz="1800" kern="0" dirty="0" err="1">
                <a:solidFill>
                  <a:srgbClr val="003D58"/>
                </a:solidFill>
              </a:rPr>
              <a:t>ical</a:t>
            </a:r>
            <a:r>
              <a:rPr lang="en-US" sz="1800" kern="0" dirty="0">
                <a:solidFill>
                  <a:srgbClr val="003D58"/>
                </a:solidFill>
              </a:rPr>
              <a:t> components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Avoid all but a few radiation hard components (resistors, EM motors, Piezo actuators)</a:t>
            </a:r>
          </a:p>
          <a:p>
            <a:pPr marL="477838" lvl="1" indent="0">
              <a:buNone/>
            </a:pPr>
            <a:r>
              <a:rPr lang="en-US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	 If no other option: design a shielded cabinet (big, heavy and complicated)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15D30F-78CA-DA3E-A6A2-03A266C34DFD}"/>
              </a:ext>
            </a:extLst>
          </p:cNvPr>
          <p:cNvGrpSpPr/>
          <p:nvPr/>
        </p:nvGrpSpPr>
        <p:grpSpPr>
          <a:xfrm>
            <a:off x="761516" y="4325040"/>
            <a:ext cx="4095338" cy="1654152"/>
            <a:chOff x="761516" y="4325040"/>
            <a:chExt cx="4095338" cy="16541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19A5C9-0B5C-6362-C8A7-E7ED7DC6D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516" y="4381199"/>
              <a:ext cx="4029872" cy="15979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B25DA8-F70D-B5BC-D42C-D281A6A841F8}"/>
                </a:ext>
              </a:extLst>
            </p:cNvPr>
            <p:cNvSpPr txBox="1"/>
            <p:nvPr/>
          </p:nvSpPr>
          <p:spPr>
            <a:xfrm>
              <a:off x="809644" y="4341085"/>
              <a:ext cx="18348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PORT PLUG</a:t>
              </a:r>
              <a:endParaRPr lang="en-GB" sz="11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5F33C2-CF39-64E6-A1E0-8A7EDE467025}"/>
                </a:ext>
              </a:extLst>
            </p:cNvPr>
            <p:cNvSpPr txBox="1"/>
            <p:nvPr/>
          </p:nvSpPr>
          <p:spPr>
            <a:xfrm>
              <a:off x="1864414" y="4325040"/>
              <a:ext cx="18348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INTERSPACE</a:t>
              </a:r>
              <a:endParaRPr lang="en-GB" sz="1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993004-510D-B27A-1E9E-6F4C9E71B782}"/>
                </a:ext>
              </a:extLst>
            </p:cNvPr>
            <p:cNvSpPr txBox="1"/>
            <p:nvPr/>
          </p:nvSpPr>
          <p:spPr>
            <a:xfrm>
              <a:off x="3022006" y="4543016"/>
              <a:ext cx="18348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PORT CELL</a:t>
              </a:r>
              <a:endParaRPr lang="en-GB" sz="11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78FAF6-483C-5F4A-298E-E8300FDD42CF}"/>
              </a:ext>
            </a:extLst>
          </p:cNvPr>
          <p:cNvGrpSpPr/>
          <p:nvPr/>
        </p:nvGrpSpPr>
        <p:grpSpPr>
          <a:xfrm>
            <a:off x="3570862" y="4256691"/>
            <a:ext cx="4786328" cy="2073705"/>
            <a:chOff x="3570862" y="4256691"/>
            <a:chExt cx="4786328" cy="2073705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4213D4F-4A09-9DD8-5172-B68A92A4EB36}"/>
                </a:ext>
              </a:extLst>
            </p:cNvPr>
            <p:cNvSpPr/>
            <p:nvPr/>
          </p:nvSpPr>
          <p:spPr bwMode="auto">
            <a:xfrm>
              <a:off x="3570862" y="5354559"/>
              <a:ext cx="368490" cy="360324"/>
            </a:xfrm>
            <a:custGeom>
              <a:avLst/>
              <a:gdLst>
                <a:gd name="connsiteX0" fmla="*/ 25637 w 427289"/>
                <a:gd name="connsiteY0" fmla="*/ 350378 h 401653"/>
                <a:gd name="connsiteX1" fmla="*/ 0 w 427289"/>
                <a:gd name="connsiteY1" fmla="*/ 0 h 401653"/>
                <a:gd name="connsiteX2" fmla="*/ 410198 w 427289"/>
                <a:gd name="connsiteY2" fmla="*/ 68367 h 401653"/>
                <a:gd name="connsiteX3" fmla="*/ 427289 w 427289"/>
                <a:gd name="connsiteY3" fmla="*/ 401653 h 401653"/>
                <a:gd name="connsiteX4" fmla="*/ 25637 w 427289"/>
                <a:gd name="connsiteY4" fmla="*/ 350378 h 40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289" h="401653">
                  <a:moveTo>
                    <a:pt x="25637" y="350378"/>
                  </a:moveTo>
                  <a:lnTo>
                    <a:pt x="0" y="0"/>
                  </a:lnTo>
                  <a:lnTo>
                    <a:pt x="410198" y="68367"/>
                  </a:lnTo>
                  <a:lnTo>
                    <a:pt x="427289" y="401653"/>
                  </a:lnTo>
                  <a:lnTo>
                    <a:pt x="25637" y="350378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B4B64D3-8048-760A-9691-D0F956B2BB58}"/>
                </a:ext>
              </a:extLst>
            </p:cNvPr>
            <p:cNvCxnSpPr/>
            <p:nvPr/>
          </p:nvCxnSpPr>
          <p:spPr bwMode="auto">
            <a:xfrm flipV="1">
              <a:off x="3906194" y="5354559"/>
              <a:ext cx="1438996" cy="1732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EF54D7-D196-69C2-DF54-5F717F904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3837" y="4256691"/>
              <a:ext cx="2903353" cy="207370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FB6260-2B09-F131-1FA5-A41E99EED70F}"/>
              </a:ext>
            </a:extLst>
          </p:cNvPr>
          <p:cNvGrpSpPr/>
          <p:nvPr/>
        </p:nvGrpSpPr>
        <p:grpSpPr>
          <a:xfrm>
            <a:off x="7496270" y="4232673"/>
            <a:ext cx="4340804" cy="1755567"/>
            <a:chOff x="7496270" y="4232673"/>
            <a:chExt cx="4340804" cy="17555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23091A-1D4F-E2C4-8344-35B73510843C}"/>
                </a:ext>
              </a:extLst>
            </p:cNvPr>
            <p:cNvGrpSpPr/>
            <p:nvPr/>
          </p:nvGrpSpPr>
          <p:grpSpPr>
            <a:xfrm>
              <a:off x="8821800" y="4232673"/>
              <a:ext cx="3015274" cy="1755567"/>
              <a:chOff x="8677981" y="3945908"/>
              <a:chExt cx="5348759" cy="311418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D5AAE4-E83B-4B8B-9327-FD4917F57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5385" y="4631587"/>
                <a:ext cx="3672425" cy="1698809"/>
              </a:xfrm>
              <a:prstGeom prst="rect">
                <a:avLst/>
              </a:prstGeom>
            </p:spPr>
          </p:pic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375608A2-D5DB-756F-B534-82CB0A44E3ED}"/>
                  </a:ext>
                </a:extLst>
              </p:cNvPr>
              <p:cNvSpPr/>
              <p:nvPr/>
            </p:nvSpPr>
            <p:spPr>
              <a:xfrm rot="5400000">
                <a:off x="10927693" y="5012605"/>
                <a:ext cx="370925" cy="2768828"/>
              </a:xfrm>
              <a:prstGeom prst="rightBrace">
                <a:avLst>
                  <a:gd name="adj1" fmla="val 27115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ADE139-803D-2EDC-331B-5C6CBA1B6C0C}"/>
                  </a:ext>
                </a:extLst>
              </p:cNvPr>
              <p:cNvSpPr txBox="1"/>
              <p:nvPr/>
            </p:nvSpPr>
            <p:spPr>
              <a:xfrm>
                <a:off x="9266956" y="6514126"/>
                <a:ext cx="4759784" cy="54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Total thickness ~200-300 mm</a:t>
                </a:r>
                <a:endParaRPr lang="en-GB" sz="14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3DA871-1054-EC7A-223B-C2CDD2D5D4C4}"/>
                  </a:ext>
                </a:extLst>
              </p:cNvPr>
              <p:cNvSpPr txBox="1"/>
              <p:nvPr/>
            </p:nvSpPr>
            <p:spPr>
              <a:xfrm>
                <a:off x="9975282" y="3945908"/>
                <a:ext cx="2078257" cy="818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Stainless steel (gammas)</a:t>
                </a:r>
                <a:endParaRPr lang="en-GB" sz="1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66A541-50CC-4458-D065-7D05CF8F1073}"/>
                  </a:ext>
                </a:extLst>
              </p:cNvPr>
              <p:cNvSpPr txBox="1"/>
              <p:nvPr/>
            </p:nvSpPr>
            <p:spPr>
              <a:xfrm>
                <a:off x="12228995" y="3971903"/>
                <a:ext cx="1675858" cy="818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Iron        (mag. field)</a:t>
                </a:r>
                <a:endParaRPr lang="en-GB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DB27AE-51E7-D262-81B0-2B69F7E97EF1}"/>
                  </a:ext>
                </a:extLst>
              </p:cNvPr>
              <p:cNvSpPr txBox="1"/>
              <p:nvPr/>
            </p:nvSpPr>
            <p:spPr>
              <a:xfrm>
                <a:off x="8677981" y="4393435"/>
                <a:ext cx="1619077" cy="818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B4C (neutrons)</a:t>
                </a:r>
                <a:endParaRPr lang="en-GB" sz="1200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04053C-DF23-0F27-74A9-5FD83B7EDBF5}"/>
                </a:ext>
              </a:extLst>
            </p:cNvPr>
            <p:cNvSpPr/>
            <p:nvPr/>
          </p:nvSpPr>
          <p:spPr>
            <a:xfrm>
              <a:off x="7496270" y="4595703"/>
              <a:ext cx="253497" cy="2179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75A8DD-2566-4076-0897-03776D3A9F44}"/>
                </a:ext>
              </a:extLst>
            </p:cNvPr>
            <p:cNvCxnSpPr/>
            <p:nvPr/>
          </p:nvCxnSpPr>
          <p:spPr bwMode="auto">
            <a:xfrm>
              <a:off x="7761601" y="4704691"/>
              <a:ext cx="1516563" cy="4816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022610-3D86-E20B-DF8A-A699AAC8DFF4}"/>
              </a:ext>
            </a:extLst>
          </p:cNvPr>
          <p:cNvSpPr txBox="1"/>
          <p:nvPr/>
        </p:nvSpPr>
        <p:spPr>
          <a:xfrm>
            <a:off x="354926" y="5880138"/>
            <a:ext cx="39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Shielded cabinet for the 55.G1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VisIR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cameras</a:t>
            </a:r>
          </a:p>
        </p:txBody>
      </p:sp>
    </p:spTree>
    <p:extLst>
      <p:ext uri="{BB962C8B-B14F-4D97-AF65-F5344CB8AC3E}">
        <p14:creationId xmlns:p14="http://schemas.microsoft.com/office/powerpoint/2010/main" val="28804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Zone C: Gallery and shielded corners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More benign than port cells, but still significant radiation especially during cask transfer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Shielded corners ok for most electronics, but remote and space limited</a:t>
            </a: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challenges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00BF5-7CD1-E506-7081-9FBC5078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8" y="1669034"/>
            <a:ext cx="9305167" cy="481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44BCD-CC8F-92BB-1406-EFA306D36D1E}"/>
              </a:ext>
            </a:extLst>
          </p:cNvPr>
          <p:cNvSpPr txBox="1"/>
          <p:nvPr/>
        </p:nvSpPr>
        <p:spPr>
          <a:xfrm>
            <a:off x="3307985" y="4183803"/>
            <a:ext cx="1057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Tokamak</a:t>
            </a:r>
            <a:endParaRPr lang="en-GB" sz="1600" b="1" dirty="0"/>
          </a:p>
          <a:p>
            <a:pPr algn="ctr"/>
            <a:r>
              <a:rPr lang="en-GB" sz="1600" b="1" dirty="0"/>
              <a:t>(A)</a:t>
            </a:r>
            <a:endParaRPr lang="en-U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99D92-FA22-5182-5B0D-241451674159}"/>
              </a:ext>
            </a:extLst>
          </p:cNvPr>
          <p:cNvSpPr txBox="1"/>
          <p:nvPr/>
        </p:nvSpPr>
        <p:spPr>
          <a:xfrm rot="18514515">
            <a:off x="4138838" y="4802980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Port cell (B)</a:t>
            </a:r>
            <a:endParaRPr lang="en-GB" sz="1600" b="1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AA4E8-ED37-DEA9-8168-A5B3B00FF035}"/>
              </a:ext>
            </a:extLst>
          </p:cNvPr>
          <p:cNvSpPr txBox="1"/>
          <p:nvPr/>
        </p:nvSpPr>
        <p:spPr>
          <a:xfrm>
            <a:off x="2905047" y="5987953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Gallery (C)</a:t>
            </a:r>
            <a:endParaRPr lang="en-GB" sz="1400" b="1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87556-B054-7D6B-4E0B-572CB7A97EB6}"/>
              </a:ext>
            </a:extLst>
          </p:cNvPr>
          <p:cNvSpPr txBox="1"/>
          <p:nvPr/>
        </p:nvSpPr>
        <p:spPr>
          <a:xfrm rot="5400000">
            <a:off x="-2235" y="393582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Diagnostics I&amp;C (D)</a:t>
            </a:r>
            <a:endParaRPr lang="en-GB" b="1" dirty="0" err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3A8F8-5585-E3E4-4D44-FA70A8D892D9}"/>
              </a:ext>
            </a:extLst>
          </p:cNvPr>
          <p:cNvSpPr txBox="1"/>
          <p:nvPr/>
        </p:nvSpPr>
        <p:spPr>
          <a:xfrm>
            <a:off x="1831428" y="5243435"/>
            <a:ext cx="1354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Shielded corner</a:t>
            </a:r>
          </a:p>
          <a:p>
            <a:r>
              <a:rPr lang="en-US" sz="1600" b="1" dirty="0"/>
              <a:t>(C1)</a:t>
            </a:r>
            <a:endParaRPr lang="en-GB" sz="1400" b="1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E92DC-7CFA-6313-EC1A-7BAE412E961A}"/>
              </a:ext>
            </a:extLst>
          </p:cNvPr>
          <p:cNvSpPr txBox="1"/>
          <p:nvPr/>
        </p:nvSpPr>
        <p:spPr>
          <a:xfrm>
            <a:off x="5292045" y="2269463"/>
            <a:ext cx="60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(C1)</a:t>
            </a:r>
            <a:endParaRPr lang="en-GB" sz="1400" b="1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D213A-3559-77ED-C163-F42FB8C06A8D}"/>
              </a:ext>
            </a:extLst>
          </p:cNvPr>
          <p:cNvSpPr txBox="1"/>
          <p:nvPr/>
        </p:nvSpPr>
        <p:spPr>
          <a:xfrm>
            <a:off x="5292045" y="5954467"/>
            <a:ext cx="677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(C1)</a:t>
            </a:r>
            <a:endParaRPr lang="en-GB" sz="1400" b="1" dirty="0" err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32BC85-6740-D9A7-E5AC-51EFA4062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730" y="3861663"/>
            <a:ext cx="902715" cy="5847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35B4DB-5A05-43F8-C7CE-0DCC55DD7060}"/>
              </a:ext>
            </a:extLst>
          </p:cNvPr>
          <p:cNvSpPr txBox="1"/>
          <p:nvPr/>
        </p:nvSpPr>
        <p:spPr>
          <a:xfrm>
            <a:off x="9586827" y="2146352"/>
            <a:ext cx="24508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simple </a:t>
            </a:r>
            <a:r>
              <a:rPr lang="en-US" dirty="0" err="1"/>
              <a:t>Radhard</a:t>
            </a:r>
            <a:r>
              <a:rPr lang="en-US" dirty="0"/>
              <a:t> components in port cell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Simple controllers/pre-amps in shielded corner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Complex I&amp;C in Diagnostic Building</a:t>
            </a:r>
            <a:endParaRPr lang="en-GB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8C488C-A02F-7B9F-6DA6-2EAF649ED84E}"/>
              </a:ext>
            </a:extLst>
          </p:cNvPr>
          <p:cNvGrpSpPr/>
          <p:nvPr/>
        </p:nvGrpSpPr>
        <p:grpSpPr>
          <a:xfrm>
            <a:off x="5015069" y="4154050"/>
            <a:ext cx="851353" cy="2172457"/>
            <a:chOff x="5015069" y="4154050"/>
            <a:chExt cx="851353" cy="21724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978DDCC-64E2-91CA-9697-412C02E286A1}"/>
                </a:ext>
              </a:extLst>
            </p:cNvPr>
            <p:cNvGrpSpPr/>
            <p:nvPr/>
          </p:nvGrpSpPr>
          <p:grpSpPr>
            <a:xfrm>
              <a:off x="5015069" y="4154050"/>
              <a:ext cx="851353" cy="2172457"/>
              <a:chOff x="5546008" y="4154050"/>
              <a:chExt cx="851353" cy="2172457"/>
            </a:xfrm>
          </p:grpSpPr>
          <p:pic>
            <p:nvPicPr>
              <p:cNvPr id="13314" name="Picture 2" descr="8742 Motion Controller">
                <a:extLst>
                  <a:ext uri="{FF2B5EF4-FFF2-40B4-BE49-F238E27FC236}">
                    <a16:creationId xmlns:a16="http://schemas.microsoft.com/office/drawing/2014/main" id="{FE8D7D07-D1BF-1DA2-43FB-2E7A818AB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6008" y="5687992"/>
                <a:ext cx="851353" cy="638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B559307-D236-0D70-CF24-77C01B8F935E}"/>
                  </a:ext>
                </a:extLst>
              </p:cNvPr>
              <p:cNvCxnSpPr/>
              <p:nvPr/>
            </p:nvCxnSpPr>
            <p:spPr>
              <a:xfrm>
                <a:off x="6008814" y="4154050"/>
                <a:ext cx="28610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48AAE2D-B196-2C1D-641F-3E3F0B0F79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4922" y="4154050"/>
                <a:ext cx="0" cy="180041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9F9FB1-D0D4-1B95-5083-29D07144BF07}"/>
                </a:ext>
              </a:extLst>
            </p:cNvPr>
            <p:cNvSpPr txBox="1"/>
            <p:nvPr/>
          </p:nvSpPr>
          <p:spPr>
            <a:xfrm rot="16200000">
              <a:off x="5223650" y="4663432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~50m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49CBC67-0352-7395-2D36-8E141DBE9423}"/>
              </a:ext>
            </a:extLst>
          </p:cNvPr>
          <p:cNvGrpSpPr/>
          <p:nvPr/>
        </p:nvGrpSpPr>
        <p:grpSpPr>
          <a:xfrm>
            <a:off x="584782" y="4814572"/>
            <a:ext cx="4440126" cy="1406118"/>
            <a:chOff x="584782" y="4814572"/>
            <a:chExt cx="4440126" cy="14061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7999859-9907-B45B-25BF-84204F2E055D}"/>
                </a:ext>
              </a:extLst>
            </p:cNvPr>
            <p:cNvGrpSpPr/>
            <p:nvPr/>
          </p:nvGrpSpPr>
          <p:grpSpPr>
            <a:xfrm>
              <a:off x="584782" y="4814572"/>
              <a:ext cx="4440126" cy="1406118"/>
              <a:chOff x="1115721" y="4814572"/>
              <a:chExt cx="4440126" cy="140611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97B4294-1473-C968-AAC3-9A0231E4A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721" y="4814572"/>
                <a:ext cx="1054589" cy="1406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D99E3A7-1813-416F-C0AA-742C8D9DB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094" y="5987953"/>
                <a:ext cx="3847753" cy="1929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DA78EF4-4C86-AC54-1213-6E662F61FF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0859" y="5543741"/>
                <a:ext cx="0" cy="4635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6CF493-E654-4BCC-8260-58A0C973DECA}"/>
                </a:ext>
              </a:extLst>
            </p:cNvPr>
            <p:cNvSpPr txBox="1"/>
            <p:nvPr/>
          </p:nvSpPr>
          <p:spPr>
            <a:xfrm>
              <a:off x="2628635" y="5658933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~150m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Arrow: Down 43">
            <a:extLst>
              <a:ext uri="{FF2B5EF4-FFF2-40B4-BE49-F238E27FC236}">
                <a16:creationId xmlns:a16="http://schemas.microsoft.com/office/drawing/2014/main" id="{33C2CB5D-DABC-B130-42DD-129BD1C24EA8}"/>
              </a:ext>
            </a:extLst>
          </p:cNvPr>
          <p:cNvSpPr/>
          <p:nvPr/>
        </p:nvSpPr>
        <p:spPr>
          <a:xfrm>
            <a:off x="10654315" y="3127158"/>
            <a:ext cx="366422" cy="4326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F75DFC72-380C-67AE-9996-6B9FC7DE91CA}"/>
              </a:ext>
            </a:extLst>
          </p:cNvPr>
          <p:cNvSpPr/>
          <p:nvPr/>
        </p:nvSpPr>
        <p:spPr>
          <a:xfrm>
            <a:off x="10654315" y="4457606"/>
            <a:ext cx="366422" cy="4326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5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Protection Important Components (PIC)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E.g. Vacuum windows, electrical feedthroughs … but also e.g. waveguides crossing walls </a:t>
            </a:r>
          </a:p>
          <a:p>
            <a:pPr lvl="1"/>
            <a:r>
              <a:rPr lang="en-US" sz="1800" b="1" kern="0" dirty="0">
                <a:solidFill>
                  <a:srgbClr val="003D58"/>
                </a:solidFill>
              </a:rPr>
              <a:t>First function is</a:t>
            </a:r>
            <a:r>
              <a:rPr lang="en-US" sz="1800" kern="0" dirty="0">
                <a:solidFill>
                  <a:srgbClr val="003D58"/>
                </a:solidFill>
              </a:rPr>
              <a:t> </a:t>
            </a:r>
            <a:r>
              <a:rPr lang="en-US" sz="1800" b="1" kern="0" dirty="0">
                <a:solidFill>
                  <a:srgbClr val="FF0000"/>
                </a:solidFill>
              </a:rPr>
              <a:t>SAFETY</a:t>
            </a:r>
            <a:r>
              <a:rPr lang="en-US" sz="1800" b="1" kern="0" dirty="0">
                <a:solidFill>
                  <a:srgbClr val="003D58"/>
                </a:solidFill>
              </a:rPr>
              <a:t> function: </a:t>
            </a:r>
          </a:p>
          <a:p>
            <a:pPr lvl="2"/>
            <a:r>
              <a:rPr lang="en-GB" kern="0" dirty="0">
                <a:solidFill>
                  <a:srgbClr val="003D58"/>
                </a:solidFill>
              </a:rPr>
              <a:t>Need to have built-in redundancy: double windows, double valves, separated routing for cabling</a:t>
            </a:r>
          </a:p>
          <a:p>
            <a:pPr lvl="2"/>
            <a:r>
              <a:rPr lang="en-US" kern="0" dirty="0">
                <a:solidFill>
                  <a:srgbClr val="003D58"/>
                </a:solidFill>
              </a:rPr>
              <a:t>Need to be robust: Disruptions and Seismic events, S</a:t>
            </a:r>
            <a:r>
              <a:rPr lang="en-GB" kern="0" dirty="0">
                <a:solidFill>
                  <a:srgbClr val="003D58"/>
                </a:solidFill>
              </a:rPr>
              <a:t>team exposure, Thermal cycling, Radiation damage, ECH stray radiation, Fire … </a:t>
            </a:r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 Prototype and final product testing</a:t>
            </a:r>
            <a:endParaRPr lang="en-GB" kern="0" dirty="0">
              <a:solidFill>
                <a:srgbClr val="003D58"/>
              </a:solidFill>
            </a:endParaRPr>
          </a:p>
          <a:p>
            <a:pPr lvl="2"/>
            <a:endParaRPr lang="en-GB" kern="0" dirty="0">
              <a:solidFill>
                <a:srgbClr val="003D58"/>
              </a:solidFill>
            </a:endParaRPr>
          </a:p>
          <a:p>
            <a:pPr lvl="2"/>
            <a:endParaRPr lang="en-US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qualification challenges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0C7D6C-F568-34D0-A206-C765BE1FBDFD}"/>
              </a:ext>
            </a:extLst>
          </p:cNvPr>
          <p:cNvGrpSpPr/>
          <p:nvPr/>
        </p:nvGrpSpPr>
        <p:grpSpPr>
          <a:xfrm>
            <a:off x="382086" y="2826699"/>
            <a:ext cx="11602200" cy="2967476"/>
            <a:chOff x="382086" y="2826699"/>
            <a:chExt cx="11602200" cy="2967476"/>
          </a:xfrm>
        </p:grpSpPr>
        <p:pic>
          <p:nvPicPr>
            <p:cNvPr id="3" name="Picture 4" descr="IMG_4681">
              <a:extLst>
                <a:ext uri="{FF2B5EF4-FFF2-40B4-BE49-F238E27FC236}">
                  <a16:creationId xmlns:a16="http://schemas.microsoft.com/office/drawing/2014/main" id="{19494712-E937-DBD7-1327-8E6850A84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92" y="3293751"/>
              <a:ext cx="2104687" cy="250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9ED61B-1650-1BC5-A813-33EB9CC17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60" y="3293751"/>
              <a:ext cx="2780173" cy="2500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A32CBA-04E9-C574-825A-457BAA1A018F}"/>
                </a:ext>
              </a:extLst>
            </p:cNvPr>
            <p:cNvSpPr txBox="1"/>
            <p:nvPr/>
          </p:nvSpPr>
          <p:spPr>
            <a:xfrm>
              <a:off x="382086" y="2826699"/>
              <a:ext cx="32480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Vacuum window leak tightness test after 40 thermal cycles</a:t>
              </a:r>
              <a:endParaRPr lang="en-GB" sz="1400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4050DD-9C50-0CE5-9486-22CCCE5E5E58}"/>
                </a:ext>
              </a:extLst>
            </p:cNvPr>
            <p:cNvSpPr txBox="1"/>
            <p:nvPr/>
          </p:nvSpPr>
          <p:spPr>
            <a:xfrm>
              <a:off x="3350992" y="2826699"/>
              <a:ext cx="2104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Vacuum window steam exposure test</a:t>
              </a:r>
              <a:endParaRPr lang="en-GB" sz="1400" i="1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D713C7-D10E-2B0A-4445-E9D28209F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531" y="3293751"/>
              <a:ext cx="3118128" cy="16562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9C8C9-B979-B7A4-B878-6138D185CB1A}"/>
                </a:ext>
              </a:extLst>
            </p:cNvPr>
            <p:cNvSpPr txBox="1"/>
            <p:nvPr/>
          </p:nvSpPr>
          <p:spPr>
            <a:xfrm>
              <a:off x="5545238" y="2826699"/>
              <a:ext cx="2710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Electrical feedthrough prototype</a:t>
              </a:r>
              <a:endParaRPr lang="en-GB" sz="1400" i="1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EAE657-F32C-944C-D5B4-7FB17D848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6158" y="3293751"/>
              <a:ext cx="3118128" cy="2177195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C6A64A-ADB3-198B-CC9A-7ACA58F7CE61}"/>
                </a:ext>
              </a:extLst>
            </p:cNvPr>
            <p:cNvSpPr txBox="1"/>
            <p:nvPr/>
          </p:nvSpPr>
          <p:spPr>
            <a:xfrm>
              <a:off x="8866158" y="2826699"/>
              <a:ext cx="2808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/>
                <a:t>Fibre</a:t>
              </a:r>
              <a:r>
                <a:rPr lang="en-US" sz="1400" i="1" dirty="0"/>
                <a:t> bundle fire propagation test</a:t>
              </a:r>
              <a:endParaRPr lang="en-GB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9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776572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Protection Important Components (PIC)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E.g. Vacuum windows, electrical feedthroughs … but also e.g. waveguides crossing walls</a:t>
            </a:r>
          </a:p>
          <a:p>
            <a:pPr lvl="1"/>
            <a:r>
              <a:rPr lang="en-US" sz="1800" b="1" kern="0" dirty="0">
                <a:solidFill>
                  <a:srgbClr val="003D58"/>
                </a:solidFill>
              </a:rPr>
              <a:t>First function is</a:t>
            </a:r>
            <a:r>
              <a:rPr lang="en-US" sz="1800" kern="0" dirty="0">
                <a:solidFill>
                  <a:srgbClr val="003D58"/>
                </a:solidFill>
              </a:rPr>
              <a:t> </a:t>
            </a:r>
            <a:r>
              <a:rPr lang="en-US" sz="1800" b="1" kern="0" dirty="0">
                <a:solidFill>
                  <a:srgbClr val="FF0000"/>
                </a:solidFill>
              </a:rPr>
              <a:t>SAFETY</a:t>
            </a:r>
            <a:r>
              <a:rPr lang="en-US" sz="1800" b="1" kern="0" dirty="0">
                <a:solidFill>
                  <a:srgbClr val="003D58"/>
                </a:solidFill>
              </a:rPr>
              <a:t> function: </a:t>
            </a:r>
          </a:p>
          <a:p>
            <a:pPr lvl="2"/>
            <a:r>
              <a:rPr lang="en-GB" kern="0" dirty="0">
                <a:solidFill>
                  <a:srgbClr val="003D58"/>
                </a:solidFill>
              </a:rPr>
              <a:t>Need to have built-in redundancy: double windows, double valves, separated routing for cabling</a:t>
            </a:r>
          </a:p>
          <a:p>
            <a:pPr lvl="2"/>
            <a:r>
              <a:rPr lang="en-US" kern="0" dirty="0">
                <a:solidFill>
                  <a:srgbClr val="003D58"/>
                </a:solidFill>
              </a:rPr>
              <a:t>Need to be robust: Disruptions and Seismic events, S</a:t>
            </a:r>
            <a:r>
              <a:rPr lang="en-GB" kern="0" dirty="0">
                <a:solidFill>
                  <a:srgbClr val="003D58"/>
                </a:solidFill>
              </a:rPr>
              <a:t>team exposure, Thermal cycling, Radiation damage, ECH stray radiation, Fire … </a:t>
            </a:r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 Prototype and final product testing</a:t>
            </a:r>
          </a:p>
          <a:p>
            <a:pPr lvl="1"/>
            <a:r>
              <a:rPr lang="en-GB" sz="1800" kern="0" dirty="0">
                <a:solidFill>
                  <a:srgbClr val="003D58"/>
                </a:solidFill>
                <a:sym typeface="Wingdings" panose="05000000000000000000" pitchFamily="2" charset="2"/>
              </a:rPr>
              <a:t>Compromising on functional performance might be needed:</a:t>
            </a:r>
          </a:p>
          <a:p>
            <a:pPr lvl="2"/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Reduced window transmission</a:t>
            </a:r>
          </a:p>
          <a:p>
            <a:pPr lvl="2"/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Limited number of electrical connections per cm</a:t>
            </a:r>
            <a:r>
              <a:rPr lang="en-GB" kern="0" baseline="30000" dirty="0">
                <a:solidFill>
                  <a:srgbClr val="003D58"/>
                </a:solidFill>
                <a:sym typeface="Wingdings" panose="05000000000000000000" pitchFamily="2" charset="2"/>
              </a:rPr>
              <a:t>2</a:t>
            </a:r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 and/or current/voltage limitations</a:t>
            </a:r>
          </a:p>
          <a:p>
            <a:pPr lvl="2"/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Sealing between buildings/rooms: extra windows, valve, epoxy filled seals …</a:t>
            </a:r>
          </a:p>
          <a:p>
            <a:pPr lvl="2"/>
            <a:r>
              <a:rPr lang="en-GB" kern="0" dirty="0">
                <a:solidFill>
                  <a:srgbClr val="003D58"/>
                </a:solidFill>
                <a:sym typeface="Wingdings" panose="05000000000000000000" pitchFamily="2" charset="2"/>
              </a:rPr>
              <a:t>Limitations on cross-section for vacuum extensions (e.g. signal throughput for VUV and X-ray systems)</a:t>
            </a:r>
            <a:endParaRPr lang="en-GB" kern="0" dirty="0">
              <a:solidFill>
                <a:srgbClr val="003D58"/>
              </a:solidFill>
            </a:endParaRPr>
          </a:p>
          <a:p>
            <a:pPr lvl="2"/>
            <a:endParaRPr lang="en-GB" kern="0" dirty="0">
              <a:solidFill>
                <a:srgbClr val="003D58"/>
              </a:solidFill>
            </a:endParaRPr>
          </a:p>
          <a:p>
            <a:pPr lvl="2"/>
            <a:endParaRPr lang="en-US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qualification challenges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406046-AC7E-3CCB-D9F4-2A3779FB77C0}"/>
              </a:ext>
            </a:extLst>
          </p:cNvPr>
          <p:cNvGrpSpPr/>
          <p:nvPr/>
        </p:nvGrpSpPr>
        <p:grpSpPr>
          <a:xfrm>
            <a:off x="1337910" y="4470260"/>
            <a:ext cx="6285298" cy="2351760"/>
            <a:chOff x="1289784" y="3810754"/>
            <a:chExt cx="7611966" cy="288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284B42-A22D-DB51-B5B1-B4581E133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1502" y="3810754"/>
              <a:ext cx="5810248" cy="2882000"/>
            </a:xfrm>
            <a:prstGeom prst="rect">
              <a:avLst/>
            </a:prstGeom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4B3333AF-E46D-E925-5C48-CCB0E8D27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9FA14"/>
                </a:clrFrom>
                <a:clrTo>
                  <a:srgbClr val="F9FA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752" t="25623" r="12616" b="28858"/>
            <a:stretch/>
          </p:blipFill>
          <p:spPr>
            <a:xfrm>
              <a:off x="1289784" y="3927107"/>
              <a:ext cx="2723479" cy="276564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B12431-6195-F4D4-4D25-E84E22013EAF}"/>
              </a:ext>
            </a:extLst>
          </p:cNvPr>
          <p:cNvGrpSpPr/>
          <p:nvPr/>
        </p:nvGrpSpPr>
        <p:grpSpPr>
          <a:xfrm>
            <a:off x="6968691" y="5201779"/>
            <a:ext cx="4968518" cy="491834"/>
            <a:chOff x="6968691" y="5201779"/>
            <a:chExt cx="4968518" cy="4918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977BE1-9627-20E6-6FF7-132E8E953275}"/>
                </a:ext>
              </a:extLst>
            </p:cNvPr>
            <p:cNvSpPr txBox="1"/>
            <p:nvPr/>
          </p:nvSpPr>
          <p:spPr>
            <a:xfrm>
              <a:off x="7623208" y="5201779"/>
              <a:ext cx="4314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Double safety valves limited to Ø160mm</a:t>
              </a:r>
              <a:endParaRPr lang="en-GB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00B7AB-C5BB-310B-35E4-1580E9AA0591}"/>
                </a:ext>
              </a:extLst>
            </p:cNvPr>
            <p:cNvCxnSpPr>
              <a:endCxn id="15" idx="1"/>
            </p:cNvCxnSpPr>
            <p:nvPr/>
          </p:nvCxnSpPr>
          <p:spPr>
            <a:xfrm flipV="1">
              <a:off x="6968691" y="5386445"/>
              <a:ext cx="654517" cy="307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4900B6-8617-051E-75D9-1F071E48A787}"/>
              </a:ext>
            </a:extLst>
          </p:cNvPr>
          <p:cNvSpPr txBox="1"/>
          <p:nvPr/>
        </p:nvSpPr>
        <p:spPr>
          <a:xfrm>
            <a:off x="7623208" y="5659966"/>
            <a:ext cx="265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55.E5 Core X-ray system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25171F-9D75-53CC-9825-40A7DC02A0E2}"/>
              </a:ext>
            </a:extLst>
          </p:cNvPr>
          <p:cNvGrpSpPr/>
          <p:nvPr/>
        </p:nvGrpSpPr>
        <p:grpSpPr>
          <a:xfrm>
            <a:off x="4892981" y="4312705"/>
            <a:ext cx="5917757" cy="1258406"/>
            <a:chOff x="4892981" y="4312705"/>
            <a:chExt cx="5917757" cy="125840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83A0F1-91F5-565C-7CE0-35DB454C3E54}"/>
                </a:ext>
              </a:extLst>
            </p:cNvPr>
            <p:cNvSpPr txBox="1"/>
            <p:nvPr/>
          </p:nvSpPr>
          <p:spPr>
            <a:xfrm>
              <a:off x="4892981" y="4312705"/>
              <a:ext cx="5917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Double safety bellows (for VV thermal expansion) setting minimum distance between vacuum extensions</a:t>
              </a:r>
              <a:endParaRPr lang="en-GB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BA4CC69-FA88-D721-34FB-6AF318E88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225" y="4878679"/>
              <a:ext cx="272481" cy="5707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EB054BD-BF50-31C4-3163-95BBA6B95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0150" y="4917766"/>
              <a:ext cx="43352" cy="6533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0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Non Protection Important Components 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Although they have no safety function, they still are subject to overall safety requirements in nuclear environment</a:t>
            </a:r>
          </a:p>
          <a:p>
            <a:pPr lvl="1"/>
            <a:r>
              <a:rPr lang="en-GB" sz="1800" kern="0" dirty="0">
                <a:solidFill>
                  <a:srgbClr val="003D58"/>
                </a:solidFill>
              </a:rPr>
              <a:t>Materials limitations for radwaste and shut down dose rate purposes</a:t>
            </a:r>
          </a:p>
          <a:p>
            <a:pPr lvl="2"/>
            <a:endParaRPr lang="en-US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qualification challenges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A1ED4E-D54F-DAA0-59D6-810F4888D479}"/>
              </a:ext>
            </a:extLst>
          </p:cNvPr>
          <p:cNvGrpSpPr/>
          <p:nvPr/>
        </p:nvGrpSpPr>
        <p:grpSpPr>
          <a:xfrm>
            <a:off x="1045073" y="2204185"/>
            <a:ext cx="10101854" cy="4410604"/>
            <a:chOff x="1045073" y="2204185"/>
            <a:chExt cx="10101854" cy="4410604"/>
          </a:xfrm>
        </p:grpSpPr>
        <p:pic>
          <p:nvPicPr>
            <p:cNvPr id="18434" name="Picture 2" descr="Chromium (Cr eq ) and nickel (Ni eq ) equivalents of ITER grade... |  Download Scientific Diagram">
              <a:extLst>
                <a:ext uri="{FF2B5EF4-FFF2-40B4-BE49-F238E27FC236}">
                  <a16:creationId xmlns:a16="http://schemas.microsoft.com/office/drawing/2014/main" id="{1D7CBD3D-01D3-65F2-DCE6-7CB150228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073" y="2204185"/>
              <a:ext cx="3883061" cy="441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0B8FB6-4147-D37A-3331-C81D030227A4}"/>
                </a:ext>
              </a:extLst>
            </p:cNvPr>
            <p:cNvSpPr txBox="1"/>
            <p:nvPr/>
          </p:nvSpPr>
          <p:spPr>
            <a:xfrm>
              <a:off x="6008814" y="2714324"/>
              <a:ext cx="513811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Impurity limitations:</a:t>
              </a:r>
            </a:p>
            <a:p>
              <a:r>
                <a:rPr lang="en-US" i="1" dirty="0"/>
                <a:t>&lt;0.05% Co, &lt;0.01% Ta, &lt;0.01% Nb</a:t>
              </a:r>
            </a:p>
            <a:p>
              <a:r>
                <a:rPr lang="en-US" i="1" dirty="0"/>
                <a:t>Proven by EN 10204 3.1 Material Certificate</a:t>
              </a:r>
            </a:p>
            <a:p>
              <a:endParaRPr lang="en-US" i="1" dirty="0"/>
            </a:p>
            <a:p>
              <a:r>
                <a:rPr lang="en-US" i="1" dirty="0"/>
                <a:t>Deviation procedures to be followed if this requirement cannot be met.</a:t>
              </a:r>
            </a:p>
            <a:p>
              <a:pPr marL="354013" indent="-354013"/>
              <a:r>
                <a:rPr lang="en-US" i="1" dirty="0">
                  <a:sym typeface="Wingdings" panose="05000000000000000000" pitchFamily="2" charset="2"/>
                </a:rPr>
                <a:t>	Testing, only low amount, no guarantee deviation will be accepted</a:t>
              </a:r>
              <a:endParaRPr lang="en-US" i="1" dirty="0"/>
            </a:p>
            <a:p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2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 - Overall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9EBF29-199B-4AF7-312E-81A208FE17A4}"/>
              </a:ext>
            </a:extLst>
          </p:cNvPr>
          <p:cNvSpPr txBox="1">
            <a:spLocks/>
          </p:cNvSpPr>
          <p:nvPr/>
        </p:nvSpPr>
        <p:spPr>
          <a:xfrm>
            <a:off x="432001" y="575999"/>
            <a:ext cx="11472453" cy="509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manufacturing of main components (Buildings,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Vacuum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Vesssel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Magnets) finished or nearing finalization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assembly as no.1 activity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of 1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-of-a-kind components: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52438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repair work 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Nonconformaties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52FFC6-CF36-79D0-DDB7-D7140F546D84}"/>
              </a:ext>
            </a:extLst>
          </p:cNvPr>
          <p:cNvGrpSpPr/>
          <p:nvPr/>
        </p:nvGrpSpPr>
        <p:grpSpPr>
          <a:xfrm>
            <a:off x="5982440" y="1289972"/>
            <a:ext cx="6184801" cy="4108256"/>
            <a:chOff x="5982440" y="1289972"/>
            <a:chExt cx="6184801" cy="4108256"/>
          </a:xfrm>
        </p:grpSpPr>
        <p:pic>
          <p:nvPicPr>
            <p:cNvPr id="7" name="Picture 8" descr="https://www.iter.org/img/resize-2000-70/all/content/com/photo%20galleries%202/construction/tokamakassembly/sm6_out_5-jul-2023_00.jpg">
              <a:extLst>
                <a:ext uri="{FF2B5EF4-FFF2-40B4-BE49-F238E27FC236}">
                  <a16:creationId xmlns:a16="http://schemas.microsoft.com/office/drawing/2014/main" id="{DB702801-FDAC-DCCB-8109-E766CF2C5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2440" y="1289972"/>
              <a:ext cx="6076238" cy="3801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834A2-E514-E221-3F5F-52DA247B91D9}"/>
                </a:ext>
              </a:extLst>
            </p:cNvPr>
            <p:cNvSpPr txBox="1"/>
            <p:nvPr/>
          </p:nvSpPr>
          <p:spPr>
            <a:xfrm>
              <a:off x="6272037" y="5059674"/>
              <a:ext cx="5895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First complete Vacuum Vessel Sector Module lifted (May 2022)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2DC431-B0FF-562E-C4AE-3C2AA28AD800}"/>
              </a:ext>
            </a:extLst>
          </p:cNvPr>
          <p:cNvGrpSpPr/>
          <p:nvPr/>
        </p:nvGrpSpPr>
        <p:grpSpPr>
          <a:xfrm>
            <a:off x="189549" y="2821440"/>
            <a:ext cx="5457155" cy="3285878"/>
            <a:chOff x="189549" y="3264204"/>
            <a:chExt cx="5457155" cy="3285878"/>
          </a:xfrm>
        </p:grpSpPr>
        <p:pic>
          <p:nvPicPr>
            <p:cNvPr id="13" name="Picture Placeholder 2">
              <a:extLst>
                <a:ext uri="{FF2B5EF4-FFF2-40B4-BE49-F238E27FC236}">
                  <a16:creationId xmlns:a16="http://schemas.microsoft.com/office/drawing/2014/main" id="{F424FEB6-A9EB-6F2C-EB63-0832BA463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9009" y="3566251"/>
              <a:ext cx="3637695" cy="29838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083E59-540E-CF16-A978-0F1122498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001" y="3264204"/>
              <a:ext cx="3154016" cy="20345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bg1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086A09-86C2-963E-D699-CFBC2CEBC5E2}"/>
                </a:ext>
              </a:extLst>
            </p:cNvPr>
            <p:cNvSpPr txBox="1"/>
            <p:nvPr/>
          </p:nvSpPr>
          <p:spPr>
            <a:xfrm>
              <a:off x="189549" y="5332693"/>
              <a:ext cx="1759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Thermal shield corrosion damage in repair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81D3EE-AC84-B671-F9F1-4BFF9E82B919}"/>
              </a:ext>
            </a:extLst>
          </p:cNvPr>
          <p:cNvGrpSpPr/>
          <p:nvPr/>
        </p:nvGrpSpPr>
        <p:grpSpPr>
          <a:xfrm>
            <a:off x="6317053" y="1054951"/>
            <a:ext cx="5641682" cy="3754095"/>
            <a:chOff x="6317053" y="1054951"/>
            <a:chExt cx="5641682" cy="3754095"/>
          </a:xfrm>
        </p:grpSpPr>
        <p:pic>
          <p:nvPicPr>
            <p:cNvPr id="18" name="Picture 2" descr="https://www.iter.org/doc/all/content/com/newsline%20galleries/newsline/3500/thyristor_transfos_1_small.jpg">
              <a:extLst>
                <a:ext uri="{FF2B5EF4-FFF2-40B4-BE49-F238E27FC236}">
                  <a16:creationId xmlns:a16="http://schemas.microsoft.com/office/drawing/2014/main" id="{986D38B9-8346-E618-52EB-92219D0B9A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90692" y="1054951"/>
              <a:ext cx="5568043" cy="341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7B18EC-1B15-1284-F1F0-E474A336F500}"/>
                </a:ext>
              </a:extLst>
            </p:cNvPr>
            <p:cNvSpPr txBox="1"/>
            <p:nvPr/>
          </p:nvSpPr>
          <p:spPr>
            <a:xfrm>
              <a:off x="6317053" y="4470492"/>
              <a:ext cx="1813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Power conversion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7BDD33-8859-2097-47E3-7E9D1ED3AC62}"/>
              </a:ext>
            </a:extLst>
          </p:cNvPr>
          <p:cNvGrpSpPr/>
          <p:nvPr/>
        </p:nvGrpSpPr>
        <p:grpSpPr>
          <a:xfrm>
            <a:off x="312718" y="1886515"/>
            <a:ext cx="5406935" cy="4123495"/>
            <a:chOff x="312718" y="1886515"/>
            <a:chExt cx="5406935" cy="412349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BE59F4E-2E9A-BDB7-33CB-4DE9E710D2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0726" y="1886515"/>
              <a:ext cx="5368927" cy="378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634CE8-63F4-261A-E2DE-CE6C22CAE701}"/>
                </a:ext>
              </a:extLst>
            </p:cNvPr>
            <p:cNvSpPr txBox="1"/>
            <p:nvPr/>
          </p:nvSpPr>
          <p:spPr>
            <a:xfrm>
              <a:off x="312718" y="5671456"/>
              <a:ext cx="1608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Cryogenic plant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0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E2BD55-6168-BB95-FF55-78C9EF9679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" y="3375563"/>
            <a:ext cx="4644510" cy="1884695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Non Protection Important Components </a:t>
            </a:r>
          </a:p>
          <a:p>
            <a:pPr lvl="1"/>
            <a:r>
              <a:rPr lang="en-US" sz="1800" kern="0" dirty="0">
                <a:solidFill>
                  <a:srgbClr val="003D58"/>
                </a:solidFill>
              </a:rPr>
              <a:t>Although they have no safety function, they still are subject to overall safety requirements in nuclear environment</a:t>
            </a:r>
          </a:p>
          <a:p>
            <a:pPr lvl="1"/>
            <a:r>
              <a:rPr lang="en-GB" sz="1800" kern="0" dirty="0">
                <a:solidFill>
                  <a:srgbClr val="003D58"/>
                </a:solidFill>
              </a:rPr>
              <a:t>Materials limitations for radwaste and shut down dose rate purposes</a:t>
            </a:r>
          </a:p>
          <a:p>
            <a:pPr lvl="1"/>
            <a:r>
              <a:rPr lang="en-GB" sz="1800" kern="0" dirty="0">
                <a:solidFill>
                  <a:srgbClr val="003D58"/>
                </a:solidFill>
              </a:rPr>
              <a:t>Exposure to maintenance workers shall be limited and ideally avoided. If really no other way:</a:t>
            </a:r>
          </a:p>
          <a:p>
            <a:pPr lvl="2"/>
            <a:r>
              <a:rPr lang="en-GB" kern="0" dirty="0">
                <a:solidFill>
                  <a:srgbClr val="003D58"/>
                </a:solidFill>
              </a:rPr>
              <a:t>Protective suits</a:t>
            </a:r>
          </a:p>
          <a:p>
            <a:pPr lvl="2"/>
            <a:r>
              <a:rPr lang="en-GB" kern="0" dirty="0">
                <a:solidFill>
                  <a:srgbClr val="003D58"/>
                </a:solidFill>
              </a:rPr>
              <a:t>Minimum access requirements</a:t>
            </a:r>
          </a:p>
          <a:p>
            <a:pPr lvl="2"/>
            <a:r>
              <a:rPr lang="en-GB" kern="0" dirty="0">
                <a:solidFill>
                  <a:srgbClr val="003D58"/>
                </a:solidFill>
              </a:rPr>
              <a:t>Design to minimize maintenance/alignment/calibration needs and make maintenance/alignment/calibration as easy as possible of  worker in protective clothing</a:t>
            </a:r>
          </a:p>
          <a:p>
            <a:pPr lvl="2"/>
            <a:endParaRPr lang="en-US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qualification challenges </a:t>
            </a:r>
          </a:p>
        </p:txBody>
      </p:sp>
      <p:pic>
        <p:nvPicPr>
          <p:cNvPr id="3" name="Imagen 2" descr="image001">
            <a:extLst>
              <a:ext uri="{FF2B5EF4-FFF2-40B4-BE49-F238E27FC236}">
                <a16:creationId xmlns:a16="http://schemas.microsoft.com/office/drawing/2014/main" id="{6BDBEDC7-597A-2CFD-45B4-A32FF4249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6024" y="3498773"/>
            <a:ext cx="1888563" cy="245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1" descr="image003">
            <a:extLst>
              <a:ext uri="{FF2B5EF4-FFF2-40B4-BE49-F238E27FC236}">
                <a16:creationId xmlns:a16="http://schemas.microsoft.com/office/drawing/2014/main" id="{ED4B2936-CAEF-61EF-39FE-3103DA28F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727" y="3498774"/>
            <a:ext cx="2292822" cy="245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B335A-AD56-124E-8A89-0D2B6EA4C2BB}"/>
              </a:ext>
            </a:extLst>
          </p:cNvPr>
          <p:cNvSpPr txBox="1"/>
          <p:nvPr/>
        </p:nvSpPr>
        <p:spPr>
          <a:xfrm>
            <a:off x="7936628" y="3490969"/>
            <a:ext cx="194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</a:rPr>
              <a:t>Maintenance demonstration for Edge Thomson Scattering vacuum extension mock up</a:t>
            </a:r>
            <a:endParaRPr lang="en-GB" sz="1200" b="1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E5DD0-6A83-4A2C-C889-BBD7409BB0B9}"/>
              </a:ext>
            </a:extLst>
          </p:cNvPr>
          <p:cNvSpPr txBox="1"/>
          <p:nvPr/>
        </p:nvSpPr>
        <p:spPr>
          <a:xfrm>
            <a:off x="4855230" y="3490969"/>
            <a:ext cx="242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</a:rPr>
              <a:t>Mock up of the closure plate of Equatorial Port #10 (EU DA)</a:t>
            </a:r>
            <a:endParaRPr lang="en-GB" sz="1200" b="1" dirty="0" err="1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FBB411-7F60-E347-063C-E2AEEC849CB1}"/>
              </a:ext>
            </a:extLst>
          </p:cNvPr>
          <p:cNvCxnSpPr>
            <a:cxnSpLocks/>
          </p:cNvCxnSpPr>
          <p:nvPr/>
        </p:nvCxnSpPr>
        <p:spPr>
          <a:xfrm>
            <a:off x="2516410" y="4516513"/>
            <a:ext cx="2262459" cy="1538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26AD963-369A-FDDE-5359-45A4F4E7B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230" y="3498773"/>
            <a:ext cx="6664981" cy="2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07714" y="637310"/>
            <a:ext cx="11602200" cy="5845024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b="1" kern="0" dirty="0">
                <a:solidFill>
                  <a:srgbClr val="003D58"/>
                </a:solidFill>
              </a:rPr>
              <a:t>How to minimize “human” maintenance/calibration/alignment</a:t>
            </a:r>
          </a:p>
          <a:p>
            <a:pPr lvl="1"/>
            <a:r>
              <a:rPr lang="en-US" sz="1800" dirty="0">
                <a:latin typeface="+mn-lt"/>
              </a:rPr>
              <a:t>Critical items: designed for </a:t>
            </a:r>
            <a:r>
              <a:rPr lang="en-US" sz="1800" b="1" dirty="0">
                <a:solidFill>
                  <a:srgbClr val="0000FF"/>
                </a:solidFill>
                <a:latin typeface="+mn-lt"/>
              </a:rPr>
              <a:t>Remote Handling replacement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  <a:latin typeface="+mn-lt"/>
              </a:rPr>
              <a:t>In-situ protection and recovery </a:t>
            </a:r>
            <a:r>
              <a:rPr lang="en-US" sz="1800" dirty="0">
                <a:latin typeface="+mn-lt"/>
              </a:rPr>
              <a:t>- shutters, mirror cleaning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  <a:latin typeface="+mn-lt"/>
              </a:rPr>
              <a:t>Redundancy</a:t>
            </a:r>
            <a:r>
              <a:rPr lang="en-US" sz="1800" dirty="0">
                <a:latin typeface="+mn-lt"/>
              </a:rPr>
              <a:t> where replacement is not possible (e.g. Magnetics in cryostat)</a:t>
            </a:r>
          </a:p>
          <a:p>
            <a:pPr lvl="1"/>
            <a:r>
              <a:rPr lang="en-US" sz="1800" kern="0" dirty="0"/>
              <a:t>In-situ calibration and alignment features</a:t>
            </a:r>
            <a:endParaRPr lang="en-GB" sz="1800" kern="0" dirty="0"/>
          </a:p>
          <a:p>
            <a:pPr lvl="2"/>
            <a:endParaRPr lang="en-US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marL="477838" lvl="1" indent="0">
              <a:buNone/>
            </a:pPr>
            <a:endParaRPr lang="en-US" sz="1800" kern="0" dirty="0">
              <a:solidFill>
                <a:srgbClr val="003D58"/>
              </a:solidFill>
              <a:sym typeface="Wingdings" panose="05000000000000000000" pitchFamily="2" charset="2"/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  <a:p>
            <a:pPr lvl="1"/>
            <a:endParaRPr lang="en-US" sz="1800" kern="0" dirty="0">
              <a:solidFill>
                <a:srgbClr val="003D58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and qualification challenges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CA0DA4-1B45-32C2-DEAB-586421DF8F3F}"/>
              </a:ext>
            </a:extLst>
          </p:cNvPr>
          <p:cNvGrpSpPr/>
          <p:nvPr/>
        </p:nvGrpSpPr>
        <p:grpSpPr>
          <a:xfrm>
            <a:off x="103438" y="2430721"/>
            <a:ext cx="3515133" cy="3744486"/>
            <a:chOff x="24782" y="2676525"/>
            <a:chExt cx="3515133" cy="37444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1F9B04-BDF4-809C-9037-E7FBDE753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248" y="2676525"/>
              <a:ext cx="3423667" cy="3200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117643-04AC-9555-917D-0E42D1C4FD6F}"/>
                </a:ext>
              </a:extLst>
            </p:cNvPr>
            <p:cNvSpPr txBox="1"/>
            <p:nvPr/>
          </p:nvSpPr>
          <p:spPr>
            <a:xfrm>
              <a:off x="24782" y="5836236"/>
              <a:ext cx="26543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Making in-vessel sensors RH compatible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733524-5134-63CD-F9B4-EB6D4CF712A0}"/>
              </a:ext>
            </a:extLst>
          </p:cNvPr>
          <p:cNvGrpSpPr/>
          <p:nvPr/>
        </p:nvGrpSpPr>
        <p:grpSpPr>
          <a:xfrm>
            <a:off x="3441639" y="2389313"/>
            <a:ext cx="2654361" cy="3615340"/>
            <a:chOff x="3527024" y="2678648"/>
            <a:chExt cx="2654361" cy="3615340"/>
          </a:xfrm>
        </p:grpSpPr>
        <p:pic>
          <p:nvPicPr>
            <p:cNvPr id="14" name="Grafik 10">
              <a:extLst>
                <a:ext uri="{FF2B5EF4-FFF2-40B4-BE49-F238E27FC236}">
                  <a16:creationId xmlns:a16="http://schemas.microsoft.com/office/drawing/2014/main" id="{B2239E32-358E-7638-1D3C-5D4056ADD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57149" y="2547138"/>
              <a:ext cx="1598077" cy="1861098"/>
            </a:xfrm>
            <a:prstGeom prst="ellipse">
              <a:avLst/>
            </a:prstGeom>
          </p:spPr>
        </p:pic>
        <p:pic>
          <p:nvPicPr>
            <p:cNvPr id="15" name="Grafik 8">
              <a:extLst>
                <a:ext uri="{FF2B5EF4-FFF2-40B4-BE49-F238E27FC236}">
                  <a16:creationId xmlns:a16="http://schemas.microsoft.com/office/drawing/2014/main" id="{32FF5F3E-A8E2-D4FA-4F45-77DC4A51F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5141" y="4285693"/>
              <a:ext cx="2056190" cy="1704644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499E0B-B8D3-A017-40D7-10E4B0A7E5F5}"/>
                </a:ext>
              </a:extLst>
            </p:cNvPr>
            <p:cNvSpPr txBox="1"/>
            <p:nvPr/>
          </p:nvSpPr>
          <p:spPr>
            <a:xfrm>
              <a:off x="3527024" y="5955434"/>
              <a:ext cx="2654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RF Mirror cleaning tests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B3F816-F6B3-0E66-1443-3782F96BEE5E}"/>
              </a:ext>
            </a:extLst>
          </p:cNvPr>
          <p:cNvGrpSpPr/>
          <p:nvPr/>
        </p:nvGrpSpPr>
        <p:grpSpPr>
          <a:xfrm>
            <a:off x="6223501" y="2163430"/>
            <a:ext cx="2654361" cy="3703770"/>
            <a:chOff x="6223501" y="2163430"/>
            <a:chExt cx="2654361" cy="3703770"/>
          </a:xfrm>
        </p:grpSpPr>
        <p:pic>
          <p:nvPicPr>
            <p:cNvPr id="13" name="Picture 22" descr="image001">
              <a:extLst>
                <a:ext uri="{FF2B5EF4-FFF2-40B4-BE49-F238E27FC236}">
                  <a16:creationId xmlns:a16="http://schemas.microsoft.com/office/drawing/2014/main" id="{3557A4CA-E8A7-08D4-7723-9D6F65C0EE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3570" y="3709989"/>
              <a:ext cx="2056190" cy="181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9">
              <a:extLst>
                <a:ext uri="{FF2B5EF4-FFF2-40B4-BE49-F238E27FC236}">
                  <a16:creationId xmlns:a16="http://schemas.microsoft.com/office/drawing/2014/main" id="{C6CFC8B7-2BBA-C558-4B5D-73488A68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3571" y="2163430"/>
              <a:ext cx="2056190" cy="15149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EBD5FF-9CBC-7DAB-A6DB-D7EF2512B0A2}"/>
                </a:ext>
              </a:extLst>
            </p:cNvPr>
            <p:cNvSpPr txBox="1"/>
            <p:nvPr/>
          </p:nvSpPr>
          <p:spPr>
            <a:xfrm>
              <a:off x="6223501" y="5528646"/>
              <a:ext cx="2654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Pneumatic shutter tests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150517-9604-C1AE-70C9-D70667EFB8E7}"/>
              </a:ext>
            </a:extLst>
          </p:cNvPr>
          <p:cNvGrpSpPr/>
          <p:nvPr/>
        </p:nvGrpSpPr>
        <p:grpSpPr>
          <a:xfrm>
            <a:off x="8778101" y="744580"/>
            <a:ext cx="3321795" cy="2664522"/>
            <a:chOff x="8980824" y="-55842"/>
            <a:chExt cx="2920556" cy="2342675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C228DC7-5CA0-CAA1-7ACE-EA8C0660D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824" y="191333"/>
              <a:ext cx="2920556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A42A0E-0F42-6F3B-5CE9-1505A19904D3}"/>
                </a:ext>
              </a:extLst>
            </p:cNvPr>
            <p:cNvSpPr txBox="1"/>
            <p:nvPr/>
          </p:nvSpPr>
          <p:spPr>
            <a:xfrm>
              <a:off x="9232603" y="-55842"/>
              <a:ext cx="2654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Magnetics redundancy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9B6212-BC90-1754-8E47-8113F578BA80}"/>
              </a:ext>
            </a:extLst>
          </p:cNvPr>
          <p:cNvGrpSpPr/>
          <p:nvPr/>
        </p:nvGrpSpPr>
        <p:grpSpPr>
          <a:xfrm>
            <a:off x="8635991" y="3709988"/>
            <a:ext cx="3489599" cy="2157212"/>
            <a:chOff x="8635991" y="3709988"/>
            <a:chExt cx="3489599" cy="21572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D35321-877F-D2D4-895B-0E49FD2C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9474837" y="2871143"/>
              <a:ext cx="1811907" cy="34895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8A4846-8599-2800-22B5-A50A8ABD42F3}"/>
                </a:ext>
              </a:extLst>
            </p:cNvPr>
            <p:cNvSpPr txBox="1"/>
            <p:nvPr/>
          </p:nvSpPr>
          <p:spPr>
            <a:xfrm>
              <a:off x="8635991" y="5528646"/>
              <a:ext cx="34895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In-situ calibration mock-up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26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029" y="571773"/>
            <a:ext cx="1170062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Integration of diagnostics on a nuclear installation (like ITER) brings </a:t>
            </a:r>
            <a:r>
              <a:rPr lang="en-US" sz="2800" b="1" dirty="0">
                <a:solidFill>
                  <a:srgbClr val="005C8A"/>
                </a:solidFill>
                <a:latin typeface="+mn-lt"/>
              </a:rPr>
              <a:t>new challenges </a:t>
            </a:r>
            <a:r>
              <a:rPr lang="en-US" sz="2800" dirty="0">
                <a:latin typeface="+mn-lt"/>
              </a:rPr>
              <a:t>unprecedented in the current tokamaks</a:t>
            </a:r>
          </a:p>
          <a:p>
            <a:pPr marL="628650" lvl="1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Damage to equipment/materials one might be used to</a:t>
            </a:r>
          </a:p>
          <a:p>
            <a:pPr marL="628650" lvl="1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Much, much more effort for qualification … for PIC but also for non-PIC</a:t>
            </a:r>
          </a:p>
          <a:p>
            <a:pPr marL="628650" lvl="1" indent="-171450">
              <a:lnSpc>
                <a:spcPct val="12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Front-end of diagnostics are almost ‘satellites’: once ‘launched’ hands-on maintenance is extremely complicated and rare</a:t>
            </a:r>
            <a:endParaRPr lang="en-US" sz="1000" dirty="0">
              <a:latin typeface="+mn-lt"/>
            </a:endParaRPr>
          </a:p>
          <a:p>
            <a:pPr marL="17145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Most of these </a:t>
            </a:r>
            <a:r>
              <a:rPr lang="en-US" sz="2800" b="1" dirty="0">
                <a:solidFill>
                  <a:srgbClr val="005C8A"/>
                </a:solidFill>
                <a:latin typeface="+mn-lt"/>
              </a:rPr>
              <a:t>resolved with </a:t>
            </a:r>
            <a:r>
              <a:rPr lang="en-GB" sz="2800" b="1" dirty="0">
                <a:solidFill>
                  <a:srgbClr val="005C8A"/>
                </a:solidFill>
                <a:latin typeface="+mn-lt"/>
              </a:rPr>
              <a:t>dedicated R&amp;D and standardization </a:t>
            </a:r>
            <a:r>
              <a:rPr lang="en-GB" sz="2800" dirty="0">
                <a:latin typeface="+mn-lt"/>
              </a:rPr>
              <a:t>and </a:t>
            </a:r>
            <a:r>
              <a:rPr lang="en-US" sz="2800" b="1" dirty="0">
                <a:solidFill>
                  <a:srgbClr val="005C8A"/>
                </a:solidFill>
                <a:latin typeface="+mn-lt"/>
              </a:rPr>
              <a:t>Moving forward thanks to teams within and outside ITER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Experience gained helps in carving a </a:t>
            </a:r>
            <a:r>
              <a:rPr lang="en-GB" sz="2800" b="1" dirty="0">
                <a:solidFill>
                  <a:srgbClr val="005C8A"/>
                </a:solidFill>
                <a:latin typeface="+mn-lt"/>
              </a:rPr>
              <a:t>strong path for diagnostics in future nuclear fusion plants</a:t>
            </a:r>
            <a:endParaRPr lang="en-GB" sz="280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7714" y="73637"/>
            <a:ext cx="11984286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28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80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3200" b="1" kern="0" dirty="0">
                <a:solidFill>
                  <a:srgbClr val="003D58"/>
                </a:solidFill>
              </a:rPr>
              <a:t>Contributions on ITER diagnostics at this conference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78AC8E-4843-BBB8-11FF-D9BA3A616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850933"/>
              </p:ext>
            </p:extLst>
          </p:nvPr>
        </p:nvGraphicFramePr>
        <p:xfrm>
          <a:off x="207714" y="500898"/>
          <a:ext cx="11814240" cy="60198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533431">
                  <a:extLst>
                    <a:ext uri="{9D8B030D-6E8A-4147-A177-3AD203B41FA5}">
                      <a16:colId xmlns:a16="http://schemas.microsoft.com/office/drawing/2014/main" val="575123773"/>
                    </a:ext>
                  </a:extLst>
                </a:gridCol>
                <a:gridCol w="7642459">
                  <a:extLst>
                    <a:ext uri="{9D8B030D-6E8A-4147-A177-3AD203B41FA5}">
                      <a16:colId xmlns:a16="http://schemas.microsoft.com/office/drawing/2014/main" val="4038551381"/>
                    </a:ext>
                  </a:extLst>
                </a:gridCol>
                <a:gridCol w="818148">
                  <a:extLst>
                    <a:ext uri="{9D8B030D-6E8A-4147-A177-3AD203B41FA5}">
                      <a16:colId xmlns:a16="http://schemas.microsoft.com/office/drawing/2014/main" val="382070526"/>
                    </a:ext>
                  </a:extLst>
                </a:gridCol>
                <a:gridCol w="981776">
                  <a:extLst>
                    <a:ext uri="{9D8B030D-6E8A-4147-A177-3AD203B41FA5}">
                      <a16:colId xmlns:a16="http://schemas.microsoft.com/office/drawing/2014/main" val="2425929742"/>
                    </a:ext>
                  </a:extLst>
                </a:gridCol>
                <a:gridCol w="1838426">
                  <a:extLst>
                    <a:ext uri="{9D8B030D-6E8A-4147-A177-3AD203B41FA5}">
                      <a16:colId xmlns:a16="http://schemas.microsoft.com/office/drawing/2014/main" val="4224625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1.2.26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Targeted Reflectivity Measurement at Specified Locations on </a:t>
                      </a:r>
                      <a:r>
                        <a:rPr lang="en-GB" sz="1150" dirty="0" err="1">
                          <a:solidFill>
                            <a:schemeClr val="bg1"/>
                          </a:solidFill>
                          <a:effectLst/>
                        </a:rPr>
                        <a:t>SiC</a:t>
                      </a:r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 First Mirror for ITER divertor VUV spectrometer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Yoo Kwan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Kim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Korea Institute of Fusion Energy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3668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1.2.29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EUROfusion Diagnostic Enhancements, R&amp;D and scientific exploitation in support of ITER research plan priorities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Joao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Figueiredo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EUROfusion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1997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1.2.31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Progress and challenges in the design of ITER's Polarimetric Thomson Scattering diagnostic system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Filippo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Bagnato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ITER Organization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29042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1.2.41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Measuring electron density with a </a:t>
                      </a:r>
                      <a:r>
                        <a:rPr lang="en-GB" sz="1150" dirty="0" err="1">
                          <a:solidFill>
                            <a:schemeClr val="bg1"/>
                          </a:solidFill>
                          <a:effectLst/>
                        </a:rPr>
                        <a:t>OpGaAs</a:t>
                      </a:r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 based high-power IR dispersion interferometer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Vincent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 err="1">
                          <a:solidFill>
                            <a:schemeClr val="bg1"/>
                          </a:solidFill>
                          <a:effectLst/>
                        </a:rPr>
                        <a:t>Carrat</a:t>
                      </a:r>
                      <a:endParaRPr lang="en-GB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 err="1">
                          <a:solidFill>
                            <a:schemeClr val="bg1"/>
                          </a:solidFill>
                          <a:effectLst/>
                        </a:rPr>
                        <a:t>Bertin</a:t>
                      </a:r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21810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1.4.13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Design, Assembly and Test of a full-scale prototype In-Vessel Viewing System with hybrid LiDAR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Antoine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Bourgade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Bertin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90373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1.4.16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ECE Detection of Neoclassical Tearing Modes for Control for ITER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Joseph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Ziegel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Inst. for Fusion Studies, Univ. of Texas at Austin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51098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1.4.18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Verification of life-time and mechanical load aspects for ITER diagnostic pressure gauges based on ZrC emitter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Hans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Meister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Max-Planck-Institute for Plasmaphysics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9274913"/>
                  </a:ext>
                </a:extLst>
              </a:tr>
              <a:tr h="25468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1.4.44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Results from a Synthetic Model of the ITER XRCS-Core Diagnostic Based on High-Fidelity X-Ray Ray Tracing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Novimir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Pablant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Princeton Plasma Physics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38926100"/>
                  </a:ext>
                </a:extLst>
              </a:tr>
              <a:tr h="19732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2.2.8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Self-radiometric calibration solution for tokamak's optical diagnostics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David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Anthoine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Bertin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01741710"/>
                  </a:ext>
                </a:extLst>
              </a:tr>
              <a:tr h="365762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2.2.13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Development of a measuring technique based on JET DTE2 experience for assessing fusion power at ITER during DT operation using the radial gamma-ray spectrometer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Giulia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Marcer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University of Milano-Bicocca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452098589"/>
                  </a:ext>
                </a:extLst>
              </a:tr>
              <a:tr h="308392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2.2.20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Performance Validation of the ITER XRCS-Core using Prototype Laboratory Tests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Lan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Gao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Princeton Plasma Physics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46022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3.2.39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Novel Calibration Approach for the ITER Collective Thomson Scattering Diagnostic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Søren Bang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Korsholm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DTU Physics, Technical University of Denmark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19114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3.4.3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Long-term radiation impact on the ITER DRGA quadrupole mass spectrometer and degradation of plasma cell optical signal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Brendan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Quinlan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Oak Ridge National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21432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3.4.5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The CXSFIT spectral fitting code: past, present and future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Ephrem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Delabie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Oak Ridge National Laboratory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04296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3.4.35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Designing ITER Motional Stark Effect Line Shift (MSE-LS) Spectrometers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Ilker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Uzun-Kaymak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Nova Photonics Inc.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41924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150" sz="1150" dirty="0">
                          <a:solidFill>
                            <a:schemeClr val="bg1"/>
                          </a:solidFill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4.2.16</a:t>
                      </a:r>
                      <a:endParaRPr lang="en-150" sz="1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The Motional Stark Effect Diagnostic for ITER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Elizabeth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>
                          <a:solidFill>
                            <a:schemeClr val="bg1"/>
                          </a:solidFill>
                          <a:effectLst/>
                        </a:rPr>
                        <a:t>Foley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1150" dirty="0">
                          <a:solidFill>
                            <a:schemeClr val="bg1"/>
                          </a:solidFill>
                          <a:effectLst/>
                        </a:rPr>
                        <a:t>Nova Photonics, Inc.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72743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22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About 50 diagnostics all around the machine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Most in design, </a:t>
            </a:r>
          </a:p>
          <a:p>
            <a:pPr marL="0" indent="0">
              <a:buNone/>
            </a:pPr>
            <a:r>
              <a:rPr lang="en-GB" sz="2000" b="1" kern="0" dirty="0">
                <a:solidFill>
                  <a:srgbClr val="003D58"/>
                </a:solidFill>
              </a:rPr>
              <a:t>	but some manufactured &amp;installed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100+ plasma parameters for</a:t>
            </a:r>
          </a:p>
          <a:p>
            <a:pPr marL="477838" lvl="1" indent="0">
              <a:buNone/>
            </a:pPr>
            <a:r>
              <a:rPr lang="en-GB" b="1" kern="0" dirty="0">
                <a:solidFill>
                  <a:srgbClr val="003D58"/>
                </a:solidFill>
              </a:rPr>
              <a:t>	Investment Protection, Plasma control</a:t>
            </a:r>
          </a:p>
          <a:p>
            <a:pPr marL="477838" lvl="1" indent="0">
              <a:buNone/>
            </a:pPr>
            <a:r>
              <a:rPr lang="en-GB" b="1" kern="0" dirty="0">
                <a:solidFill>
                  <a:srgbClr val="003D58"/>
                </a:solidFill>
              </a:rPr>
              <a:t>	and Physics studies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 - Diagnostics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8E6FCF-8172-43B8-CAF4-5C168FD34A34}"/>
              </a:ext>
            </a:extLst>
          </p:cNvPr>
          <p:cNvGrpSpPr/>
          <p:nvPr/>
        </p:nvGrpSpPr>
        <p:grpSpPr>
          <a:xfrm>
            <a:off x="5160914" y="462012"/>
            <a:ext cx="7019653" cy="5489189"/>
            <a:chOff x="1630652" y="152400"/>
            <a:chExt cx="7647536" cy="56610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C4BB48-9CCA-C7A6-B4D3-5F08FB0786DD}"/>
                </a:ext>
              </a:extLst>
            </p:cNvPr>
            <p:cNvGrpSpPr/>
            <p:nvPr/>
          </p:nvGrpSpPr>
          <p:grpSpPr>
            <a:xfrm>
              <a:off x="1630652" y="152400"/>
              <a:ext cx="7647536" cy="5661025"/>
              <a:chOff x="1512919" y="20088"/>
              <a:chExt cx="8220825" cy="636355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EF8298A-53CD-43CB-1C7D-779F3481B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2919" y="20088"/>
                <a:ext cx="8220825" cy="6363556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C554A17-735B-2978-BA62-8EE4C346114F}"/>
                  </a:ext>
                </a:extLst>
              </p:cNvPr>
              <p:cNvSpPr txBox="1"/>
              <p:nvPr/>
            </p:nvSpPr>
            <p:spPr>
              <a:xfrm>
                <a:off x="5797890" y="414338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6C7E86-FA48-1FA2-52D7-2F05ED83921C}"/>
                  </a:ext>
                </a:extLst>
              </p:cNvPr>
              <p:cNvSpPr txBox="1"/>
              <p:nvPr/>
            </p:nvSpPr>
            <p:spPr>
              <a:xfrm>
                <a:off x="4778714" y="471488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99EF09-73E2-0355-106E-C3B11C5E94B4}"/>
                  </a:ext>
                </a:extLst>
              </p:cNvPr>
              <p:cNvSpPr txBox="1"/>
              <p:nvPr/>
            </p:nvSpPr>
            <p:spPr>
              <a:xfrm>
                <a:off x="3716677" y="72027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04058C-A5AC-87C0-2A3C-956ED352DD19}"/>
                  </a:ext>
                </a:extLst>
              </p:cNvPr>
              <p:cNvSpPr txBox="1"/>
              <p:nvPr/>
            </p:nvSpPr>
            <p:spPr>
              <a:xfrm>
                <a:off x="3170928" y="107270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6EFE18-972E-6A5C-96D6-B20BE2B38ED8}"/>
                  </a:ext>
                </a:extLst>
              </p:cNvPr>
              <p:cNvSpPr txBox="1"/>
              <p:nvPr/>
            </p:nvSpPr>
            <p:spPr>
              <a:xfrm>
                <a:off x="2937572" y="145369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EACC7B-79DA-4329-FB19-08F408AC828C}"/>
                  </a:ext>
                </a:extLst>
              </p:cNvPr>
              <p:cNvSpPr txBox="1"/>
              <p:nvPr/>
            </p:nvSpPr>
            <p:spPr>
              <a:xfrm>
                <a:off x="2889947" y="1828473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F6C06E-0AC1-4532-E4FA-B4140DEDC5D8}"/>
                  </a:ext>
                </a:extLst>
              </p:cNvPr>
              <p:cNvSpPr txBox="1"/>
              <p:nvPr/>
            </p:nvSpPr>
            <p:spPr>
              <a:xfrm>
                <a:off x="2991668" y="2183901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00FE7B8-B2CD-F2CA-C00E-14F449EB9322}"/>
                  </a:ext>
                </a:extLst>
              </p:cNvPr>
              <p:cNvSpPr txBox="1"/>
              <p:nvPr/>
            </p:nvSpPr>
            <p:spPr>
              <a:xfrm>
                <a:off x="3183250" y="25586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D3A5FF5-A2F8-A52D-1727-7A5DA16FE0FB}"/>
                  </a:ext>
                </a:extLst>
              </p:cNvPr>
              <p:cNvSpPr txBox="1"/>
              <p:nvPr/>
            </p:nvSpPr>
            <p:spPr>
              <a:xfrm>
                <a:off x="3992875" y="286772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262213-985F-D3F4-B103-80DB3DFF7A3D}"/>
                  </a:ext>
                </a:extLst>
              </p:cNvPr>
              <p:cNvSpPr txBox="1"/>
              <p:nvPr/>
            </p:nvSpPr>
            <p:spPr>
              <a:xfrm>
                <a:off x="5173975" y="3045767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A1923F9-E732-FFD5-C969-14E7D38AB387}"/>
                  </a:ext>
                </a:extLst>
              </p:cNvPr>
              <p:cNvSpPr txBox="1"/>
              <p:nvPr/>
            </p:nvSpPr>
            <p:spPr>
              <a:xfrm>
                <a:off x="8093388" y="212184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A3C34B-B1F0-7B24-3AB1-9CE024458F08}"/>
                  </a:ext>
                </a:extLst>
              </p:cNvPr>
              <p:cNvSpPr txBox="1"/>
              <p:nvPr/>
            </p:nvSpPr>
            <p:spPr>
              <a:xfrm>
                <a:off x="7479025" y="1072704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0E1E65-80EF-C794-C379-46D6816D0E03}"/>
                  </a:ext>
                </a:extLst>
              </p:cNvPr>
              <p:cNvSpPr txBox="1"/>
              <p:nvPr/>
            </p:nvSpPr>
            <p:spPr>
              <a:xfrm>
                <a:off x="6740837" y="795796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9478CA6-83CF-A25F-8097-01E535DE7DD5}"/>
                  </a:ext>
                </a:extLst>
              </p:cNvPr>
              <p:cNvSpPr txBox="1"/>
              <p:nvPr/>
            </p:nvSpPr>
            <p:spPr>
              <a:xfrm>
                <a:off x="5775914" y="1846288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72DC9A0-7AE6-1756-EE4A-A99CB6BAED33}"/>
                  </a:ext>
                </a:extLst>
              </p:cNvPr>
              <p:cNvSpPr txBox="1"/>
              <p:nvPr/>
            </p:nvSpPr>
            <p:spPr>
              <a:xfrm>
                <a:off x="4834783" y="1931798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F7D176F-E4B7-F5B0-BE95-4D49AC636DAA}"/>
                  </a:ext>
                </a:extLst>
              </p:cNvPr>
              <p:cNvSpPr txBox="1"/>
              <p:nvPr/>
            </p:nvSpPr>
            <p:spPr>
              <a:xfrm>
                <a:off x="4011633" y="2118166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92CF5AD-B4D9-0051-EC06-50189AF3B895}"/>
                  </a:ext>
                </a:extLst>
              </p:cNvPr>
              <p:cNvSpPr txBox="1"/>
              <p:nvPr/>
            </p:nvSpPr>
            <p:spPr>
              <a:xfrm>
                <a:off x="2905174" y="3929286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E32F806-089E-47DD-DBE1-610D1B70E2C5}"/>
                  </a:ext>
                </a:extLst>
              </p:cNvPr>
              <p:cNvSpPr txBox="1"/>
              <p:nvPr/>
            </p:nvSpPr>
            <p:spPr>
              <a:xfrm>
                <a:off x="3969838" y="4291679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48872B-1C2A-ADB2-ACD1-64F7C37A518B}"/>
                  </a:ext>
                </a:extLst>
              </p:cNvPr>
              <p:cNvSpPr txBox="1"/>
              <p:nvPr/>
            </p:nvSpPr>
            <p:spPr>
              <a:xfrm>
                <a:off x="5127895" y="4449973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70F9060-D69E-9D16-C8BA-316BBEA9F868}"/>
                  </a:ext>
                </a:extLst>
              </p:cNvPr>
              <p:cNvSpPr txBox="1"/>
              <p:nvPr/>
            </p:nvSpPr>
            <p:spPr>
              <a:xfrm>
                <a:off x="6415171" y="4418223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ED7C7FB-FC1A-2E03-30A4-BE8DC7FFCE6B}"/>
                  </a:ext>
                </a:extLst>
              </p:cNvPr>
              <p:cNvSpPr txBox="1"/>
              <p:nvPr/>
            </p:nvSpPr>
            <p:spPr>
              <a:xfrm>
                <a:off x="7527316" y="425220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ABEDB0-F562-A44F-33B7-AF55E8114B1B}"/>
                  </a:ext>
                </a:extLst>
              </p:cNvPr>
              <p:cNvSpPr txBox="1"/>
              <p:nvPr/>
            </p:nvSpPr>
            <p:spPr>
              <a:xfrm>
                <a:off x="7335396" y="2256717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B5C58B-BD77-C323-B787-EC19C77EAD0F}"/>
                  </a:ext>
                </a:extLst>
              </p:cNvPr>
              <p:cNvSpPr txBox="1"/>
              <p:nvPr/>
            </p:nvSpPr>
            <p:spPr>
              <a:xfrm>
                <a:off x="4652559" y="3045767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8BE5B72-EC95-AF96-F33F-345A33061F69}"/>
                  </a:ext>
                </a:extLst>
              </p:cNvPr>
              <p:cNvSpPr txBox="1"/>
              <p:nvPr/>
            </p:nvSpPr>
            <p:spPr>
              <a:xfrm>
                <a:off x="3141136" y="548352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3DB3CE-0098-9C61-305D-98F117C6C706}"/>
                  </a:ext>
                </a:extLst>
              </p:cNvPr>
              <p:cNvSpPr txBox="1"/>
              <p:nvPr/>
            </p:nvSpPr>
            <p:spPr>
              <a:xfrm>
                <a:off x="8479050" y="4962820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094990-5BE1-95C7-FD33-C96DFD299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5625" y="2432924"/>
              <a:ext cx="850731" cy="697127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6E3B985-2132-5525-B0E1-4C330363B60F}"/>
              </a:ext>
            </a:extLst>
          </p:cNvPr>
          <p:cNvGrpSpPr/>
          <p:nvPr/>
        </p:nvGrpSpPr>
        <p:grpSpPr>
          <a:xfrm flipH="1">
            <a:off x="4504537" y="2181299"/>
            <a:ext cx="4087278" cy="3083902"/>
            <a:chOff x="1113939" y="2899530"/>
            <a:chExt cx="4087278" cy="3083902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00271BE-BD26-15D3-E7A1-AB581945C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113939" y="2899530"/>
              <a:ext cx="4085617" cy="3083902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4FACCB2-8969-B02C-BBF6-562199869804}"/>
                </a:ext>
              </a:extLst>
            </p:cNvPr>
            <p:cNvSpPr/>
            <p:nvPr/>
          </p:nvSpPr>
          <p:spPr>
            <a:xfrm>
              <a:off x="3702867" y="2924269"/>
              <a:ext cx="841973" cy="491905"/>
            </a:xfrm>
            <a:custGeom>
              <a:avLst/>
              <a:gdLst>
                <a:gd name="connsiteX0" fmla="*/ 0 w 841973"/>
                <a:gd name="connsiteY0" fmla="*/ 298765 h 491905"/>
                <a:gd name="connsiteX1" fmla="*/ 841973 w 841973"/>
                <a:gd name="connsiteY1" fmla="*/ 491905 h 491905"/>
                <a:gd name="connsiteX2" fmla="*/ 841973 w 841973"/>
                <a:gd name="connsiteY2" fmla="*/ 0 h 491905"/>
                <a:gd name="connsiteX3" fmla="*/ 6036 w 841973"/>
                <a:gd name="connsiteY3" fmla="*/ 0 h 491905"/>
                <a:gd name="connsiteX4" fmla="*/ 0 w 841973"/>
                <a:gd name="connsiteY4" fmla="*/ 298765 h 49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973" h="491905">
                  <a:moveTo>
                    <a:pt x="0" y="298765"/>
                  </a:moveTo>
                  <a:lnTo>
                    <a:pt x="841973" y="491905"/>
                  </a:lnTo>
                  <a:lnTo>
                    <a:pt x="841973" y="0"/>
                  </a:lnTo>
                  <a:lnTo>
                    <a:pt x="6036" y="0"/>
                  </a:lnTo>
                  <a:lnTo>
                    <a:pt x="0" y="2987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F6A127-E9A5-9B1D-F7DF-20FDB9D07D18}"/>
                </a:ext>
              </a:extLst>
            </p:cNvPr>
            <p:cNvSpPr/>
            <p:nvPr/>
          </p:nvSpPr>
          <p:spPr>
            <a:xfrm>
              <a:off x="4999732" y="4832858"/>
              <a:ext cx="201485" cy="491905"/>
            </a:xfrm>
            <a:custGeom>
              <a:avLst/>
              <a:gdLst>
                <a:gd name="connsiteX0" fmla="*/ 0 w 841973"/>
                <a:gd name="connsiteY0" fmla="*/ 298765 h 491905"/>
                <a:gd name="connsiteX1" fmla="*/ 841973 w 841973"/>
                <a:gd name="connsiteY1" fmla="*/ 491905 h 491905"/>
                <a:gd name="connsiteX2" fmla="*/ 841973 w 841973"/>
                <a:gd name="connsiteY2" fmla="*/ 0 h 491905"/>
                <a:gd name="connsiteX3" fmla="*/ 6036 w 841973"/>
                <a:gd name="connsiteY3" fmla="*/ 0 h 491905"/>
                <a:gd name="connsiteX4" fmla="*/ 0 w 841973"/>
                <a:gd name="connsiteY4" fmla="*/ 298765 h 49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973" h="491905">
                  <a:moveTo>
                    <a:pt x="0" y="298765"/>
                  </a:moveTo>
                  <a:lnTo>
                    <a:pt x="841973" y="491905"/>
                  </a:lnTo>
                  <a:lnTo>
                    <a:pt x="841973" y="0"/>
                  </a:lnTo>
                  <a:lnTo>
                    <a:pt x="6036" y="0"/>
                  </a:lnTo>
                  <a:lnTo>
                    <a:pt x="0" y="2987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7A003A4-81EA-D9E9-2501-1191EC37175E}"/>
                </a:ext>
              </a:extLst>
            </p:cNvPr>
            <p:cNvSpPr/>
            <p:nvPr/>
          </p:nvSpPr>
          <p:spPr>
            <a:xfrm flipV="1">
              <a:off x="4577101" y="5269229"/>
              <a:ext cx="461018" cy="714203"/>
            </a:xfrm>
            <a:custGeom>
              <a:avLst/>
              <a:gdLst>
                <a:gd name="connsiteX0" fmla="*/ 0 w 841973"/>
                <a:gd name="connsiteY0" fmla="*/ 298765 h 491905"/>
                <a:gd name="connsiteX1" fmla="*/ 841973 w 841973"/>
                <a:gd name="connsiteY1" fmla="*/ 491905 h 491905"/>
                <a:gd name="connsiteX2" fmla="*/ 841973 w 841973"/>
                <a:gd name="connsiteY2" fmla="*/ 0 h 491905"/>
                <a:gd name="connsiteX3" fmla="*/ 6036 w 841973"/>
                <a:gd name="connsiteY3" fmla="*/ 0 h 491905"/>
                <a:gd name="connsiteX4" fmla="*/ 0 w 841973"/>
                <a:gd name="connsiteY4" fmla="*/ 298765 h 491905"/>
                <a:gd name="connsiteX0" fmla="*/ 0 w 1485134"/>
                <a:gd name="connsiteY0" fmla="*/ 715323 h 715323"/>
                <a:gd name="connsiteX1" fmla="*/ 1485134 w 1485134"/>
                <a:gd name="connsiteY1" fmla="*/ 491905 h 715323"/>
                <a:gd name="connsiteX2" fmla="*/ 1485134 w 1485134"/>
                <a:gd name="connsiteY2" fmla="*/ 0 h 715323"/>
                <a:gd name="connsiteX3" fmla="*/ 649197 w 1485134"/>
                <a:gd name="connsiteY3" fmla="*/ 0 h 715323"/>
                <a:gd name="connsiteX4" fmla="*/ 0 w 1485134"/>
                <a:gd name="connsiteY4" fmla="*/ 715323 h 715323"/>
                <a:gd name="connsiteX0" fmla="*/ 0 w 1485134"/>
                <a:gd name="connsiteY0" fmla="*/ 715323 h 715323"/>
                <a:gd name="connsiteX1" fmla="*/ 1485134 w 1485134"/>
                <a:gd name="connsiteY1" fmla="*/ 491905 h 715323"/>
                <a:gd name="connsiteX2" fmla="*/ 1485134 w 1485134"/>
                <a:gd name="connsiteY2" fmla="*/ 0 h 715323"/>
                <a:gd name="connsiteX3" fmla="*/ 258256 w 1485134"/>
                <a:gd name="connsiteY3" fmla="*/ 23803 h 715323"/>
                <a:gd name="connsiteX4" fmla="*/ 0 w 1485134"/>
                <a:gd name="connsiteY4" fmla="*/ 715323 h 715323"/>
                <a:gd name="connsiteX0" fmla="*/ 0 w 1485134"/>
                <a:gd name="connsiteY0" fmla="*/ 715325 h 715325"/>
                <a:gd name="connsiteX1" fmla="*/ 1485134 w 1485134"/>
                <a:gd name="connsiteY1" fmla="*/ 491907 h 715325"/>
                <a:gd name="connsiteX2" fmla="*/ 1485134 w 1485134"/>
                <a:gd name="connsiteY2" fmla="*/ 2 h 715325"/>
                <a:gd name="connsiteX3" fmla="*/ 258256 w 1485134"/>
                <a:gd name="connsiteY3" fmla="*/ 0 h 715325"/>
                <a:gd name="connsiteX4" fmla="*/ 0 w 1485134"/>
                <a:gd name="connsiteY4" fmla="*/ 715325 h 715325"/>
                <a:gd name="connsiteX0" fmla="*/ 0 w 1485134"/>
                <a:gd name="connsiteY0" fmla="*/ 715325 h 1241711"/>
                <a:gd name="connsiteX1" fmla="*/ 791526 w 1485134"/>
                <a:gd name="connsiteY1" fmla="*/ 1241711 h 1241711"/>
                <a:gd name="connsiteX2" fmla="*/ 1485134 w 1485134"/>
                <a:gd name="connsiteY2" fmla="*/ 2 h 1241711"/>
                <a:gd name="connsiteX3" fmla="*/ 258256 w 1485134"/>
                <a:gd name="connsiteY3" fmla="*/ 0 h 1241711"/>
                <a:gd name="connsiteX4" fmla="*/ 0 w 1485134"/>
                <a:gd name="connsiteY4" fmla="*/ 715325 h 1241711"/>
                <a:gd name="connsiteX0" fmla="*/ 0 w 1573412"/>
                <a:gd name="connsiteY0" fmla="*/ 733177 h 1241711"/>
                <a:gd name="connsiteX1" fmla="*/ 879804 w 1573412"/>
                <a:gd name="connsiteY1" fmla="*/ 1241711 h 1241711"/>
                <a:gd name="connsiteX2" fmla="*/ 1573412 w 1573412"/>
                <a:gd name="connsiteY2" fmla="*/ 2 h 1241711"/>
                <a:gd name="connsiteX3" fmla="*/ 346534 w 1573412"/>
                <a:gd name="connsiteY3" fmla="*/ 0 h 1241711"/>
                <a:gd name="connsiteX4" fmla="*/ 0 w 1573412"/>
                <a:gd name="connsiteY4" fmla="*/ 733177 h 1241711"/>
                <a:gd name="connsiteX0" fmla="*/ 0 w 1926520"/>
                <a:gd name="connsiteY0" fmla="*/ 733177 h 1241711"/>
                <a:gd name="connsiteX1" fmla="*/ 879804 w 1926520"/>
                <a:gd name="connsiteY1" fmla="*/ 1241711 h 1241711"/>
                <a:gd name="connsiteX2" fmla="*/ 1926520 w 1926520"/>
                <a:gd name="connsiteY2" fmla="*/ 2 h 1241711"/>
                <a:gd name="connsiteX3" fmla="*/ 346534 w 1926520"/>
                <a:gd name="connsiteY3" fmla="*/ 0 h 1241711"/>
                <a:gd name="connsiteX4" fmla="*/ 0 w 1926520"/>
                <a:gd name="connsiteY4" fmla="*/ 733177 h 1241711"/>
                <a:gd name="connsiteX0" fmla="*/ 0 w 1926520"/>
                <a:gd name="connsiteY0" fmla="*/ 733177 h 1408334"/>
                <a:gd name="connsiteX1" fmla="*/ 1182469 w 1926520"/>
                <a:gd name="connsiteY1" fmla="*/ 1408334 h 1408334"/>
                <a:gd name="connsiteX2" fmla="*/ 1926520 w 1926520"/>
                <a:gd name="connsiteY2" fmla="*/ 2 h 1408334"/>
                <a:gd name="connsiteX3" fmla="*/ 346534 w 1926520"/>
                <a:gd name="connsiteY3" fmla="*/ 0 h 1408334"/>
                <a:gd name="connsiteX4" fmla="*/ 0 w 1926520"/>
                <a:gd name="connsiteY4" fmla="*/ 733177 h 140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520" h="1408334">
                  <a:moveTo>
                    <a:pt x="0" y="733177"/>
                  </a:moveTo>
                  <a:lnTo>
                    <a:pt x="1182469" y="1408334"/>
                  </a:lnTo>
                  <a:lnTo>
                    <a:pt x="1926520" y="2"/>
                  </a:lnTo>
                  <a:lnTo>
                    <a:pt x="346534" y="0"/>
                  </a:lnTo>
                  <a:lnTo>
                    <a:pt x="0" y="733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E213E6C8-E94D-EC9F-6CD5-E3DEB9B72644}"/>
              </a:ext>
            </a:extLst>
          </p:cNvPr>
          <p:cNvSpPr txBox="1">
            <a:spLocks/>
          </p:cNvSpPr>
          <p:nvPr/>
        </p:nvSpPr>
        <p:spPr>
          <a:xfrm>
            <a:off x="10005" y="713101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About 50 diagnostics all around the machine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Example of modular integration in equatorial port</a:t>
            </a:r>
            <a:endParaRPr lang="en-GB" b="1" kern="0" dirty="0">
              <a:solidFill>
                <a:srgbClr val="003D58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64611C-0691-A72B-2F13-DB7AB5F11204}"/>
              </a:ext>
            </a:extLst>
          </p:cNvPr>
          <p:cNvGrpSpPr/>
          <p:nvPr/>
        </p:nvGrpSpPr>
        <p:grpSpPr>
          <a:xfrm>
            <a:off x="6318630" y="2652273"/>
            <a:ext cx="3615761" cy="3398150"/>
            <a:chOff x="5242914" y="1798910"/>
            <a:chExt cx="4347373" cy="40857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6B80BA-1B52-2765-37E9-E3EABAB30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914" y="1798910"/>
              <a:ext cx="4347373" cy="4085729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E7DA38-6598-5807-E7E1-62FD1F5B95B6}"/>
                </a:ext>
              </a:extLst>
            </p:cNvPr>
            <p:cNvSpPr txBox="1"/>
            <p:nvPr/>
          </p:nvSpPr>
          <p:spPr>
            <a:xfrm>
              <a:off x="6769115" y="5416620"/>
              <a:ext cx="2544187" cy="370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00009A"/>
                  </a:solidFill>
                  <a:latin typeface="Arial Narrow" panose="020B0606020202030204" pitchFamily="34" charset="0"/>
                </a:rPr>
                <a:t>DFW (Diagnostic First Wall)</a:t>
              </a:r>
              <a:endParaRPr lang="en-GB" sz="1400" b="1" i="1" dirty="0">
                <a:solidFill>
                  <a:srgbClr val="00009A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762CD-92C5-49CD-BAFA-358CBEA1F0AC}"/>
              </a:ext>
            </a:extLst>
          </p:cNvPr>
          <p:cNvGrpSpPr/>
          <p:nvPr/>
        </p:nvGrpSpPr>
        <p:grpSpPr>
          <a:xfrm>
            <a:off x="7699051" y="14260"/>
            <a:ext cx="4339773" cy="2719839"/>
            <a:chOff x="7699051" y="14260"/>
            <a:chExt cx="4339773" cy="27198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5D168D-BCC0-F991-F1EE-0D4D6A85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9130" y="14260"/>
              <a:ext cx="3959694" cy="271983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89EFA4E-6A5A-2262-BABF-E9D2509149C2}"/>
                </a:ext>
              </a:extLst>
            </p:cNvPr>
            <p:cNvCxnSpPr/>
            <p:nvPr/>
          </p:nvCxnSpPr>
          <p:spPr>
            <a:xfrm flipV="1">
              <a:off x="7699051" y="2271809"/>
              <a:ext cx="587990" cy="401503"/>
            </a:xfrm>
            <a:prstGeom prst="straightConnector1">
              <a:avLst/>
            </a:prstGeom>
            <a:ln w="44450">
              <a:headEnd type="none"/>
              <a:tailEnd type="stealth" w="lg" len="lg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5E1B45-9CEC-482C-29E9-6A2F170E1D5A}"/>
              </a:ext>
            </a:extLst>
          </p:cNvPr>
          <p:cNvSpPr txBox="1"/>
          <p:nvPr/>
        </p:nvSpPr>
        <p:spPr>
          <a:xfrm>
            <a:off x="51273" y="5477854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Equatorial port plug</a:t>
            </a:r>
          </a:p>
          <a:p>
            <a:pPr algn="ctr"/>
            <a:r>
              <a:rPr lang="en-US" sz="1600" b="1" dirty="0"/>
              <a:t>(“plugs” the vacuum vessel)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0219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33516 0.048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8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uiExpand="1" build="p"/>
      <p:bldP spid="7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64FBC0-227A-0268-4332-6BD00751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10" y="2021702"/>
            <a:ext cx="11418569" cy="35185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A6D762-B562-F22C-E3D5-EC4EC6DBE1AC}"/>
              </a:ext>
            </a:extLst>
          </p:cNvPr>
          <p:cNvGrpSpPr/>
          <p:nvPr/>
        </p:nvGrpSpPr>
        <p:grpSpPr>
          <a:xfrm>
            <a:off x="6638655" y="2021702"/>
            <a:ext cx="5470736" cy="3670913"/>
            <a:chOff x="6638655" y="2021702"/>
            <a:chExt cx="5470736" cy="36709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74C621-C033-F466-844B-81FAABFAA6F1}"/>
                </a:ext>
              </a:extLst>
            </p:cNvPr>
            <p:cNvSpPr/>
            <p:nvPr/>
          </p:nvSpPr>
          <p:spPr>
            <a:xfrm>
              <a:off x="6638655" y="2554071"/>
              <a:ext cx="5470736" cy="3138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777E8-8D84-AAD7-7BF8-88E356B7423D}"/>
                </a:ext>
              </a:extLst>
            </p:cNvPr>
            <p:cNvSpPr/>
            <p:nvPr/>
          </p:nvSpPr>
          <p:spPr>
            <a:xfrm>
              <a:off x="9070543" y="2021702"/>
              <a:ext cx="2929135" cy="6018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71AC1-E615-8C3C-BA5E-CB3913392091}"/>
              </a:ext>
            </a:extLst>
          </p:cNvPr>
          <p:cNvGrpSpPr/>
          <p:nvPr/>
        </p:nvGrpSpPr>
        <p:grpSpPr>
          <a:xfrm>
            <a:off x="3025211" y="2021701"/>
            <a:ext cx="4674550" cy="3518514"/>
            <a:chOff x="3025211" y="2021701"/>
            <a:chExt cx="4674550" cy="35185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B215E4-B84D-37AD-0C83-FD90DF2FFCEF}"/>
                </a:ext>
              </a:extLst>
            </p:cNvPr>
            <p:cNvSpPr/>
            <p:nvPr/>
          </p:nvSpPr>
          <p:spPr>
            <a:xfrm>
              <a:off x="3025211" y="2021703"/>
              <a:ext cx="3614870" cy="35185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8FF546-F790-7E6D-19A8-A25039EEBF1E}"/>
                </a:ext>
              </a:extLst>
            </p:cNvPr>
            <p:cNvSpPr/>
            <p:nvPr/>
          </p:nvSpPr>
          <p:spPr>
            <a:xfrm>
              <a:off x="6506201" y="2021701"/>
              <a:ext cx="1193560" cy="4565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 - Diagnostics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E213E6C8-E94D-EC9F-6CD5-E3DEB9B72644}"/>
              </a:ext>
            </a:extLst>
          </p:cNvPr>
          <p:cNvSpPr txBox="1">
            <a:spLocks/>
          </p:cNvSpPr>
          <p:nvPr/>
        </p:nvSpPr>
        <p:spPr>
          <a:xfrm>
            <a:off x="10005" y="713101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About 50 diagnostics all around the machine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Example of modular integration in equatorial port</a:t>
            </a:r>
            <a:endParaRPr lang="en-GB" b="1" kern="0" dirty="0">
              <a:solidFill>
                <a:srgbClr val="003D58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68D0D7-2939-62AA-29CF-C7EED3EA1C29}"/>
              </a:ext>
            </a:extLst>
          </p:cNvPr>
          <p:cNvCxnSpPr/>
          <p:nvPr/>
        </p:nvCxnSpPr>
        <p:spPr>
          <a:xfrm>
            <a:off x="2777382" y="1546789"/>
            <a:ext cx="0" cy="124768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581D4B-65FE-4655-DEDF-FE9F9D775A38}"/>
              </a:ext>
            </a:extLst>
          </p:cNvPr>
          <p:cNvCxnSpPr/>
          <p:nvPr/>
        </p:nvCxnSpPr>
        <p:spPr>
          <a:xfrm>
            <a:off x="2777382" y="4459481"/>
            <a:ext cx="0" cy="124768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B33348-E6E4-34A4-AA63-69B3DE3B0873}"/>
              </a:ext>
            </a:extLst>
          </p:cNvPr>
          <p:cNvSpPr txBox="1"/>
          <p:nvPr/>
        </p:nvSpPr>
        <p:spPr>
          <a:xfrm>
            <a:off x="846033" y="1444238"/>
            <a:ext cx="1964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Vacuum boundary</a:t>
            </a:r>
            <a:endParaRPr lang="en-GB" sz="1600" b="1" i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BA19EB-A630-C4E5-F94B-E76E18A43834}"/>
              </a:ext>
            </a:extLst>
          </p:cNvPr>
          <p:cNvGrpSpPr/>
          <p:nvPr/>
        </p:nvGrpSpPr>
        <p:grpSpPr>
          <a:xfrm>
            <a:off x="3892656" y="1444237"/>
            <a:ext cx="2431230" cy="4262931"/>
            <a:chOff x="3892656" y="1444237"/>
            <a:chExt cx="2431230" cy="42629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8AAC5D-A9CC-4906-BFA3-51EE25CA3855}"/>
                </a:ext>
              </a:extLst>
            </p:cNvPr>
            <p:cNvSpPr/>
            <p:nvPr/>
          </p:nvSpPr>
          <p:spPr>
            <a:xfrm>
              <a:off x="5829615" y="1632248"/>
              <a:ext cx="494266" cy="921824"/>
            </a:xfrm>
            <a:prstGeom prst="rect">
              <a:avLst/>
            </a:prstGeom>
            <a:solidFill>
              <a:srgbClr val="003C58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8BB21D-DFD8-DC88-2999-D24F7FB427C5}"/>
                </a:ext>
              </a:extLst>
            </p:cNvPr>
            <p:cNvSpPr/>
            <p:nvPr/>
          </p:nvSpPr>
          <p:spPr>
            <a:xfrm>
              <a:off x="5829615" y="4289989"/>
              <a:ext cx="494271" cy="1417179"/>
            </a:xfrm>
            <a:prstGeom prst="rect">
              <a:avLst/>
            </a:prstGeom>
            <a:solidFill>
              <a:srgbClr val="003C58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F5EE27-699E-774E-8722-20412085783F}"/>
                </a:ext>
              </a:extLst>
            </p:cNvPr>
            <p:cNvSpPr txBox="1"/>
            <p:nvPr/>
          </p:nvSpPr>
          <p:spPr>
            <a:xfrm>
              <a:off x="3892656" y="1444237"/>
              <a:ext cx="1903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i="1" dirty="0"/>
                <a:t>Concrete </a:t>
              </a:r>
              <a:r>
                <a:rPr lang="en-US" sz="1600" b="1" i="1" dirty="0" err="1"/>
                <a:t>bioshield</a:t>
              </a:r>
              <a:r>
                <a:rPr lang="en-US" sz="1600" b="1" i="1" dirty="0"/>
                <a:t> 1</a:t>
              </a:r>
              <a:endParaRPr lang="en-GB" sz="1600" b="1" i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F0BB38-FCC7-C3A7-9E94-9717A011B234}"/>
              </a:ext>
            </a:extLst>
          </p:cNvPr>
          <p:cNvGrpSpPr/>
          <p:nvPr/>
        </p:nvGrpSpPr>
        <p:grpSpPr>
          <a:xfrm>
            <a:off x="9444485" y="1442810"/>
            <a:ext cx="2737510" cy="4262931"/>
            <a:chOff x="3344208" y="1444237"/>
            <a:chExt cx="2737510" cy="42629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49AD20-8A56-B640-9C2D-8FF643FE0ED2}"/>
                </a:ext>
              </a:extLst>
            </p:cNvPr>
            <p:cNvSpPr/>
            <p:nvPr/>
          </p:nvSpPr>
          <p:spPr>
            <a:xfrm>
              <a:off x="5829615" y="1632248"/>
              <a:ext cx="252103" cy="4074920"/>
            </a:xfrm>
            <a:prstGeom prst="rect">
              <a:avLst/>
            </a:prstGeom>
            <a:solidFill>
              <a:srgbClr val="003C58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1F471-C941-3327-F54D-06B21C926C87}"/>
                </a:ext>
              </a:extLst>
            </p:cNvPr>
            <p:cNvSpPr txBox="1"/>
            <p:nvPr/>
          </p:nvSpPr>
          <p:spPr>
            <a:xfrm>
              <a:off x="3344208" y="1444237"/>
              <a:ext cx="2452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i="1" dirty="0"/>
                <a:t>Concrete </a:t>
              </a:r>
              <a:r>
                <a:rPr lang="en-US" sz="1600" b="1" i="1" dirty="0" err="1"/>
                <a:t>bioshield</a:t>
              </a:r>
              <a:r>
                <a:rPr lang="en-US" sz="1600" b="1" i="1" dirty="0"/>
                <a:t> 2 (with port cell door)</a:t>
              </a:r>
              <a:endParaRPr lang="en-GB" sz="1600" b="1" i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20ED110-8E85-8F7D-69E3-F0D97F314417}"/>
              </a:ext>
            </a:extLst>
          </p:cNvPr>
          <p:cNvSpPr txBox="1"/>
          <p:nvPr/>
        </p:nvSpPr>
        <p:spPr>
          <a:xfrm>
            <a:off x="3025210" y="5477854"/>
            <a:ext cx="361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Interspace</a:t>
            </a:r>
          </a:p>
          <a:p>
            <a:pPr algn="ctr"/>
            <a:r>
              <a:rPr lang="en-US" sz="1600" b="1" dirty="0"/>
              <a:t>(between vacuum and 1</a:t>
            </a:r>
            <a:r>
              <a:rPr lang="en-US" sz="1600" b="1" baseline="30000" dirty="0"/>
              <a:t>st</a:t>
            </a:r>
            <a:r>
              <a:rPr lang="en-US" sz="1600" b="1" dirty="0"/>
              <a:t> </a:t>
            </a:r>
            <a:r>
              <a:rPr lang="en-US" sz="1600" b="1" dirty="0" err="1"/>
              <a:t>bioshield</a:t>
            </a:r>
            <a:r>
              <a:rPr lang="en-US" sz="1600" b="1" dirty="0"/>
              <a:t>)</a:t>
            </a:r>
            <a:endParaRPr lang="en-GB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21EC91-B238-0977-C602-E7012FE24BFC}"/>
              </a:ext>
            </a:extLst>
          </p:cNvPr>
          <p:cNvSpPr txBox="1"/>
          <p:nvPr/>
        </p:nvSpPr>
        <p:spPr>
          <a:xfrm>
            <a:off x="51273" y="5477854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Equatorial port plug</a:t>
            </a:r>
          </a:p>
          <a:p>
            <a:pPr algn="ctr"/>
            <a:r>
              <a:rPr lang="en-US" sz="1600" b="1" dirty="0"/>
              <a:t>(“plugs” the vacuum vessel)</a:t>
            </a:r>
            <a:endParaRPr lang="en-GB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0657FF-ED2B-A807-8490-B822274A04E1}"/>
              </a:ext>
            </a:extLst>
          </p:cNvPr>
          <p:cNvSpPr txBox="1"/>
          <p:nvPr/>
        </p:nvSpPr>
        <p:spPr>
          <a:xfrm>
            <a:off x="7553060" y="5477854"/>
            <a:ext cx="361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Port Cell Area</a:t>
            </a:r>
          </a:p>
          <a:p>
            <a:pPr algn="ctr"/>
            <a:r>
              <a:rPr lang="en-US" sz="1600" b="1" dirty="0"/>
              <a:t>(between 1</a:t>
            </a:r>
            <a:r>
              <a:rPr lang="en-US" sz="1600" b="1" baseline="30000" dirty="0"/>
              <a:t>st</a:t>
            </a:r>
            <a:r>
              <a:rPr lang="en-US" sz="1600" b="1" dirty="0"/>
              <a:t> and 2</a:t>
            </a:r>
            <a:r>
              <a:rPr lang="en-US" sz="1600" b="1" baseline="30000" dirty="0"/>
              <a:t>nd</a:t>
            </a:r>
            <a:r>
              <a:rPr lang="en-US" sz="1600" b="1" dirty="0"/>
              <a:t> </a:t>
            </a:r>
            <a:r>
              <a:rPr lang="en-US" sz="1600" b="1" dirty="0" err="1"/>
              <a:t>bioshield</a:t>
            </a:r>
            <a:r>
              <a:rPr lang="en-US" sz="1600" b="1" dirty="0"/>
              <a:t>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2230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 - Diagnostics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E213E6C8-E94D-EC9F-6CD5-E3DEB9B72644}"/>
              </a:ext>
            </a:extLst>
          </p:cNvPr>
          <p:cNvSpPr txBox="1">
            <a:spLocks/>
          </p:cNvSpPr>
          <p:nvPr/>
        </p:nvSpPr>
        <p:spPr>
          <a:xfrm>
            <a:off x="10005" y="713101"/>
            <a:ext cx="11670162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About 50 diagnostics all around the machine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Example om modular integration in equatorial port</a:t>
            </a:r>
          </a:p>
          <a:p>
            <a:r>
              <a:rPr lang="en-GB" sz="2000" b="1" kern="0" dirty="0">
                <a:solidFill>
                  <a:srgbClr val="003D58"/>
                </a:solidFill>
              </a:rPr>
              <a:t>… and then you transport (waveguide, fibre, cables …) the signals to the diagnostic hall</a:t>
            </a:r>
            <a:endParaRPr lang="en-GB" b="1" kern="0" dirty="0">
              <a:solidFill>
                <a:srgbClr val="003D5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8C709-8972-F555-6BF1-AF7A5FCE6A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517" y="1794740"/>
            <a:ext cx="6274838" cy="399687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6893A53-90A1-C85C-760F-3669CB7D47A0}"/>
              </a:ext>
            </a:extLst>
          </p:cNvPr>
          <p:cNvGrpSpPr/>
          <p:nvPr/>
        </p:nvGrpSpPr>
        <p:grpSpPr>
          <a:xfrm>
            <a:off x="104495" y="4090737"/>
            <a:ext cx="6308337" cy="1683701"/>
            <a:chOff x="104495" y="4090737"/>
            <a:chExt cx="6308337" cy="16837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4B33E5-C234-4593-163F-904B5EA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95" y="4090737"/>
              <a:ext cx="2806168" cy="1683701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EB0AC6-21E9-A376-1C35-44871D102803}"/>
                </a:ext>
              </a:extLst>
            </p:cNvPr>
            <p:cNvCxnSpPr>
              <a:cxnSpLocks/>
            </p:cNvCxnSpPr>
            <p:nvPr/>
          </p:nvCxnSpPr>
          <p:spPr>
            <a:xfrm>
              <a:off x="2802645" y="4932587"/>
              <a:ext cx="3610187" cy="12067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419E798-339A-AB21-96FB-92ECD0BC39A5}"/>
              </a:ext>
            </a:extLst>
          </p:cNvPr>
          <p:cNvSpPr/>
          <p:nvPr/>
        </p:nvSpPr>
        <p:spPr>
          <a:xfrm>
            <a:off x="5027837" y="2237665"/>
            <a:ext cx="3394268" cy="2767473"/>
          </a:xfrm>
          <a:custGeom>
            <a:avLst/>
            <a:gdLst>
              <a:gd name="connsiteX0" fmla="*/ 3093478 w 3093478"/>
              <a:gd name="connsiteY0" fmla="*/ 0 h 2442411"/>
              <a:gd name="connsiteX1" fmla="*/ 2347520 w 3093478"/>
              <a:gd name="connsiteY1" fmla="*/ 372979 h 2442411"/>
              <a:gd name="connsiteX2" fmla="*/ 1890320 w 3093478"/>
              <a:gd name="connsiteY2" fmla="*/ 625642 h 2442411"/>
              <a:gd name="connsiteX3" fmla="*/ 1553436 w 3093478"/>
              <a:gd name="connsiteY3" fmla="*/ 745958 h 2442411"/>
              <a:gd name="connsiteX4" fmla="*/ 915762 w 3093478"/>
              <a:gd name="connsiteY4" fmla="*/ 1203158 h 2442411"/>
              <a:gd name="connsiteX5" fmla="*/ 181836 w 3093478"/>
              <a:gd name="connsiteY5" fmla="*/ 1780674 h 2442411"/>
              <a:gd name="connsiteX6" fmla="*/ 13394 w 3093478"/>
              <a:gd name="connsiteY6" fmla="*/ 1852863 h 2442411"/>
              <a:gd name="connsiteX7" fmla="*/ 97615 w 3093478"/>
              <a:gd name="connsiteY7" fmla="*/ 2141621 h 2442411"/>
              <a:gd name="connsiteX8" fmla="*/ 783415 w 3093478"/>
              <a:gd name="connsiteY8" fmla="*/ 2249906 h 2442411"/>
              <a:gd name="connsiteX9" fmla="*/ 1348899 w 3093478"/>
              <a:gd name="connsiteY9" fmla="*/ 2346158 h 2442411"/>
              <a:gd name="connsiteX10" fmla="*/ 1360930 w 3093478"/>
              <a:gd name="connsiteY10" fmla="*/ 2442411 h 244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3478" h="2442411">
                <a:moveTo>
                  <a:pt x="3093478" y="0"/>
                </a:moveTo>
                <a:lnTo>
                  <a:pt x="2347520" y="372979"/>
                </a:lnTo>
                <a:cubicBezTo>
                  <a:pt x="2146994" y="477253"/>
                  <a:pt x="2022667" y="563479"/>
                  <a:pt x="1890320" y="625642"/>
                </a:cubicBezTo>
                <a:cubicBezTo>
                  <a:pt x="1757973" y="687805"/>
                  <a:pt x="1715862" y="649705"/>
                  <a:pt x="1553436" y="745958"/>
                </a:cubicBezTo>
                <a:cubicBezTo>
                  <a:pt x="1391010" y="842211"/>
                  <a:pt x="1144362" y="1030705"/>
                  <a:pt x="915762" y="1203158"/>
                </a:cubicBezTo>
                <a:cubicBezTo>
                  <a:pt x="687162" y="1375611"/>
                  <a:pt x="332231" y="1672390"/>
                  <a:pt x="181836" y="1780674"/>
                </a:cubicBezTo>
                <a:cubicBezTo>
                  <a:pt x="31441" y="1888958"/>
                  <a:pt x="27431" y="1792705"/>
                  <a:pt x="13394" y="1852863"/>
                </a:cubicBezTo>
                <a:cubicBezTo>
                  <a:pt x="-643" y="1913021"/>
                  <a:pt x="-30722" y="2075447"/>
                  <a:pt x="97615" y="2141621"/>
                </a:cubicBezTo>
                <a:cubicBezTo>
                  <a:pt x="225952" y="2207795"/>
                  <a:pt x="783415" y="2249906"/>
                  <a:pt x="783415" y="2249906"/>
                </a:cubicBezTo>
                <a:cubicBezTo>
                  <a:pt x="991962" y="2283995"/>
                  <a:pt x="1252647" y="2314074"/>
                  <a:pt x="1348899" y="2346158"/>
                </a:cubicBezTo>
                <a:cubicBezTo>
                  <a:pt x="1445151" y="2378242"/>
                  <a:pt x="1403040" y="2410326"/>
                  <a:pt x="1360930" y="2442411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783DE48-18D0-AD8B-61A3-B0B4A2AFD276}"/>
              </a:ext>
            </a:extLst>
          </p:cNvPr>
          <p:cNvGrpSpPr/>
          <p:nvPr/>
        </p:nvGrpSpPr>
        <p:grpSpPr>
          <a:xfrm>
            <a:off x="7675162" y="1830262"/>
            <a:ext cx="892303" cy="770290"/>
            <a:chOff x="7675162" y="1830262"/>
            <a:chExt cx="892303" cy="77029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D161D13-C737-AC4C-6B37-0D6292250D84}"/>
                </a:ext>
              </a:extLst>
            </p:cNvPr>
            <p:cNvSpPr/>
            <p:nvPr/>
          </p:nvSpPr>
          <p:spPr>
            <a:xfrm rot="19280900">
              <a:off x="8012278" y="2148894"/>
              <a:ext cx="555187" cy="451658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87B79A-22C9-FC43-33FE-DD8B99ED0209}"/>
                </a:ext>
              </a:extLst>
            </p:cNvPr>
            <p:cNvSpPr txBox="1"/>
            <p:nvPr/>
          </p:nvSpPr>
          <p:spPr>
            <a:xfrm>
              <a:off x="7675162" y="1830262"/>
              <a:ext cx="5982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ISS</a:t>
              </a:r>
              <a:endParaRPr lang="en-GB" sz="2000" b="1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9DF621-089C-74F2-7D9D-C11A218079D4}"/>
              </a:ext>
            </a:extLst>
          </p:cNvPr>
          <p:cNvGrpSpPr/>
          <p:nvPr/>
        </p:nvGrpSpPr>
        <p:grpSpPr>
          <a:xfrm>
            <a:off x="6517111" y="2213811"/>
            <a:ext cx="1489217" cy="860601"/>
            <a:chOff x="6517111" y="2213811"/>
            <a:chExt cx="1489217" cy="86060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2EC1A4-84CD-6BB8-E349-8A9C18F40303}"/>
                </a:ext>
              </a:extLst>
            </p:cNvPr>
            <p:cNvSpPr/>
            <p:nvPr/>
          </p:nvSpPr>
          <p:spPr>
            <a:xfrm rot="19280900">
              <a:off x="6875159" y="2622754"/>
              <a:ext cx="1131169" cy="451658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1BB793-55EC-CE80-0205-191D5241A0BF}"/>
                </a:ext>
              </a:extLst>
            </p:cNvPr>
            <p:cNvSpPr txBox="1"/>
            <p:nvPr/>
          </p:nvSpPr>
          <p:spPr>
            <a:xfrm>
              <a:off x="6517111" y="2213811"/>
              <a:ext cx="885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PCSS</a:t>
              </a:r>
              <a:endParaRPr lang="en-GB" sz="2000" b="1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5774B0C-9502-4768-D25D-D7ABD1056EE0}"/>
              </a:ext>
            </a:extLst>
          </p:cNvPr>
          <p:cNvGrpSpPr/>
          <p:nvPr/>
        </p:nvGrpSpPr>
        <p:grpSpPr>
          <a:xfrm>
            <a:off x="8819147" y="1682895"/>
            <a:ext cx="3406764" cy="2110280"/>
            <a:chOff x="8819147" y="1682895"/>
            <a:chExt cx="3406764" cy="21102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BB91E9-9208-C506-392A-0BDC49C6E49F}"/>
                </a:ext>
              </a:extLst>
            </p:cNvPr>
            <p:cNvGrpSpPr/>
            <p:nvPr/>
          </p:nvGrpSpPr>
          <p:grpSpPr>
            <a:xfrm flipH="1">
              <a:off x="9518957" y="1750744"/>
              <a:ext cx="2706954" cy="2042431"/>
              <a:chOff x="1113939" y="2899530"/>
              <a:chExt cx="4087278" cy="30839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2E09A0E-0178-5594-203A-0C6CB7F06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113939" y="2899530"/>
                <a:ext cx="4085617" cy="3083902"/>
              </a:xfrm>
              <a:prstGeom prst="rect">
                <a:avLst/>
              </a:prstGeom>
              <a:ln w="50800">
                <a:noFill/>
              </a:ln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4A27006-B2E8-D6B2-4F56-F681C3DCAD21}"/>
                  </a:ext>
                </a:extLst>
              </p:cNvPr>
              <p:cNvSpPr/>
              <p:nvPr/>
            </p:nvSpPr>
            <p:spPr>
              <a:xfrm>
                <a:off x="3702867" y="2924269"/>
                <a:ext cx="841973" cy="491905"/>
              </a:xfrm>
              <a:custGeom>
                <a:avLst/>
                <a:gdLst>
                  <a:gd name="connsiteX0" fmla="*/ 0 w 841973"/>
                  <a:gd name="connsiteY0" fmla="*/ 298765 h 491905"/>
                  <a:gd name="connsiteX1" fmla="*/ 841973 w 841973"/>
                  <a:gd name="connsiteY1" fmla="*/ 491905 h 491905"/>
                  <a:gd name="connsiteX2" fmla="*/ 841973 w 841973"/>
                  <a:gd name="connsiteY2" fmla="*/ 0 h 491905"/>
                  <a:gd name="connsiteX3" fmla="*/ 6036 w 841973"/>
                  <a:gd name="connsiteY3" fmla="*/ 0 h 491905"/>
                  <a:gd name="connsiteX4" fmla="*/ 0 w 841973"/>
                  <a:gd name="connsiteY4" fmla="*/ 298765 h 49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973" h="491905">
                    <a:moveTo>
                      <a:pt x="0" y="298765"/>
                    </a:moveTo>
                    <a:lnTo>
                      <a:pt x="841973" y="491905"/>
                    </a:lnTo>
                    <a:lnTo>
                      <a:pt x="841973" y="0"/>
                    </a:lnTo>
                    <a:lnTo>
                      <a:pt x="6036" y="0"/>
                    </a:lnTo>
                    <a:lnTo>
                      <a:pt x="0" y="2987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8A08290-A46E-9B84-BFC4-A792B490992E}"/>
                  </a:ext>
                </a:extLst>
              </p:cNvPr>
              <p:cNvSpPr/>
              <p:nvPr/>
            </p:nvSpPr>
            <p:spPr>
              <a:xfrm>
                <a:off x="4999732" y="4832858"/>
                <a:ext cx="201485" cy="491905"/>
              </a:xfrm>
              <a:custGeom>
                <a:avLst/>
                <a:gdLst>
                  <a:gd name="connsiteX0" fmla="*/ 0 w 841973"/>
                  <a:gd name="connsiteY0" fmla="*/ 298765 h 491905"/>
                  <a:gd name="connsiteX1" fmla="*/ 841973 w 841973"/>
                  <a:gd name="connsiteY1" fmla="*/ 491905 h 491905"/>
                  <a:gd name="connsiteX2" fmla="*/ 841973 w 841973"/>
                  <a:gd name="connsiteY2" fmla="*/ 0 h 491905"/>
                  <a:gd name="connsiteX3" fmla="*/ 6036 w 841973"/>
                  <a:gd name="connsiteY3" fmla="*/ 0 h 491905"/>
                  <a:gd name="connsiteX4" fmla="*/ 0 w 841973"/>
                  <a:gd name="connsiteY4" fmla="*/ 298765 h 49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973" h="491905">
                    <a:moveTo>
                      <a:pt x="0" y="298765"/>
                    </a:moveTo>
                    <a:lnTo>
                      <a:pt x="841973" y="491905"/>
                    </a:lnTo>
                    <a:lnTo>
                      <a:pt x="841973" y="0"/>
                    </a:lnTo>
                    <a:lnTo>
                      <a:pt x="6036" y="0"/>
                    </a:lnTo>
                    <a:lnTo>
                      <a:pt x="0" y="2987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762D72B-072E-BC80-C695-93A8224D3057}"/>
                  </a:ext>
                </a:extLst>
              </p:cNvPr>
              <p:cNvSpPr/>
              <p:nvPr/>
            </p:nvSpPr>
            <p:spPr>
              <a:xfrm flipV="1">
                <a:off x="4577101" y="5269229"/>
                <a:ext cx="461018" cy="714203"/>
              </a:xfrm>
              <a:custGeom>
                <a:avLst/>
                <a:gdLst>
                  <a:gd name="connsiteX0" fmla="*/ 0 w 841973"/>
                  <a:gd name="connsiteY0" fmla="*/ 298765 h 491905"/>
                  <a:gd name="connsiteX1" fmla="*/ 841973 w 841973"/>
                  <a:gd name="connsiteY1" fmla="*/ 491905 h 491905"/>
                  <a:gd name="connsiteX2" fmla="*/ 841973 w 841973"/>
                  <a:gd name="connsiteY2" fmla="*/ 0 h 491905"/>
                  <a:gd name="connsiteX3" fmla="*/ 6036 w 841973"/>
                  <a:gd name="connsiteY3" fmla="*/ 0 h 491905"/>
                  <a:gd name="connsiteX4" fmla="*/ 0 w 841973"/>
                  <a:gd name="connsiteY4" fmla="*/ 298765 h 491905"/>
                  <a:gd name="connsiteX0" fmla="*/ 0 w 1485134"/>
                  <a:gd name="connsiteY0" fmla="*/ 715323 h 715323"/>
                  <a:gd name="connsiteX1" fmla="*/ 1485134 w 1485134"/>
                  <a:gd name="connsiteY1" fmla="*/ 491905 h 715323"/>
                  <a:gd name="connsiteX2" fmla="*/ 1485134 w 1485134"/>
                  <a:gd name="connsiteY2" fmla="*/ 0 h 715323"/>
                  <a:gd name="connsiteX3" fmla="*/ 649197 w 1485134"/>
                  <a:gd name="connsiteY3" fmla="*/ 0 h 715323"/>
                  <a:gd name="connsiteX4" fmla="*/ 0 w 1485134"/>
                  <a:gd name="connsiteY4" fmla="*/ 715323 h 715323"/>
                  <a:gd name="connsiteX0" fmla="*/ 0 w 1485134"/>
                  <a:gd name="connsiteY0" fmla="*/ 715323 h 715323"/>
                  <a:gd name="connsiteX1" fmla="*/ 1485134 w 1485134"/>
                  <a:gd name="connsiteY1" fmla="*/ 491905 h 715323"/>
                  <a:gd name="connsiteX2" fmla="*/ 1485134 w 1485134"/>
                  <a:gd name="connsiteY2" fmla="*/ 0 h 715323"/>
                  <a:gd name="connsiteX3" fmla="*/ 258256 w 1485134"/>
                  <a:gd name="connsiteY3" fmla="*/ 23803 h 715323"/>
                  <a:gd name="connsiteX4" fmla="*/ 0 w 1485134"/>
                  <a:gd name="connsiteY4" fmla="*/ 715323 h 715323"/>
                  <a:gd name="connsiteX0" fmla="*/ 0 w 1485134"/>
                  <a:gd name="connsiteY0" fmla="*/ 715325 h 715325"/>
                  <a:gd name="connsiteX1" fmla="*/ 1485134 w 1485134"/>
                  <a:gd name="connsiteY1" fmla="*/ 491907 h 715325"/>
                  <a:gd name="connsiteX2" fmla="*/ 1485134 w 1485134"/>
                  <a:gd name="connsiteY2" fmla="*/ 2 h 715325"/>
                  <a:gd name="connsiteX3" fmla="*/ 258256 w 1485134"/>
                  <a:gd name="connsiteY3" fmla="*/ 0 h 715325"/>
                  <a:gd name="connsiteX4" fmla="*/ 0 w 1485134"/>
                  <a:gd name="connsiteY4" fmla="*/ 715325 h 715325"/>
                  <a:gd name="connsiteX0" fmla="*/ 0 w 1485134"/>
                  <a:gd name="connsiteY0" fmla="*/ 715325 h 1241711"/>
                  <a:gd name="connsiteX1" fmla="*/ 791526 w 1485134"/>
                  <a:gd name="connsiteY1" fmla="*/ 1241711 h 1241711"/>
                  <a:gd name="connsiteX2" fmla="*/ 1485134 w 1485134"/>
                  <a:gd name="connsiteY2" fmla="*/ 2 h 1241711"/>
                  <a:gd name="connsiteX3" fmla="*/ 258256 w 1485134"/>
                  <a:gd name="connsiteY3" fmla="*/ 0 h 1241711"/>
                  <a:gd name="connsiteX4" fmla="*/ 0 w 1485134"/>
                  <a:gd name="connsiteY4" fmla="*/ 715325 h 1241711"/>
                  <a:gd name="connsiteX0" fmla="*/ 0 w 1573412"/>
                  <a:gd name="connsiteY0" fmla="*/ 733177 h 1241711"/>
                  <a:gd name="connsiteX1" fmla="*/ 879804 w 1573412"/>
                  <a:gd name="connsiteY1" fmla="*/ 1241711 h 1241711"/>
                  <a:gd name="connsiteX2" fmla="*/ 1573412 w 1573412"/>
                  <a:gd name="connsiteY2" fmla="*/ 2 h 1241711"/>
                  <a:gd name="connsiteX3" fmla="*/ 346534 w 1573412"/>
                  <a:gd name="connsiteY3" fmla="*/ 0 h 1241711"/>
                  <a:gd name="connsiteX4" fmla="*/ 0 w 1573412"/>
                  <a:gd name="connsiteY4" fmla="*/ 733177 h 1241711"/>
                  <a:gd name="connsiteX0" fmla="*/ 0 w 1926520"/>
                  <a:gd name="connsiteY0" fmla="*/ 733177 h 1241711"/>
                  <a:gd name="connsiteX1" fmla="*/ 879804 w 1926520"/>
                  <a:gd name="connsiteY1" fmla="*/ 1241711 h 1241711"/>
                  <a:gd name="connsiteX2" fmla="*/ 1926520 w 1926520"/>
                  <a:gd name="connsiteY2" fmla="*/ 2 h 1241711"/>
                  <a:gd name="connsiteX3" fmla="*/ 346534 w 1926520"/>
                  <a:gd name="connsiteY3" fmla="*/ 0 h 1241711"/>
                  <a:gd name="connsiteX4" fmla="*/ 0 w 1926520"/>
                  <a:gd name="connsiteY4" fmla="*/ 733177 h 1241711"/>
                  <a:gd name="connsiteX0" fmla="*/ 0 w 1926520"/>
                  <a:gd name="connsiteY0" fmla="*/ 733177 h 1408334"/>
                  <a:gd name="connsiteX1" fmla="*/ 1182469 w 1926520"/>
                  <a:gd name="connsiteY1" fmla="*/ 1408334 h 1408334"/>
                  <a:gd name="connsiteX2" fmla="*/ 1926520 w 1926520"/>
                  <a:gd name="connsiteY2" fmla="*/ 2 h 1408334"/>
                  <a:gd name="connsiteX3" fmla="*/ 346534 w 1926520"/>
                  <a:gd name="connsiteY3" fmla="*/ 0 h 1408334"/>
                  <a:gd name="connsiteX4" fmla="*/ 0 w 1926520"/>
                  <a:gd name="connsiteY4" fmla="*/ 733177 h 140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6520" h="1408334">
                    <a:moveTo>
                      <a:pt x="0" y="733177"/>
                    </a:moveTo>
                    <a:lnTo>
                      <a:pt x="1182469" y="1408334"/>
                    </a:lnTo>
                    <a:lnTo>
                      <a:pt x="1926520" y="2"/>
                    </a:lnTo>
                    <a:lnTo>
                      <a:pt x="346534" y="0"/>
                    </a:lnTo>
                    <a:lnTo>
                      <a:pt x="0" y="733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A445476-C745-6BFE-DA0E-BE0D139C0591}"/>
                </a:ext>
              </a:extLst>
            </p:cNvPr>
            <p:cNvCxnSpPr/>
            <p:nvPr/>
          </p:nvCxnSpPr>
          <p:spPr>
            <a:xfrm>
              <a:off x="8819147" y="1949116"/>
              <a:ext cx="685800" cy="26469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B7B1A-66EC-9E84-45FB-CEEE2145D968}"/>
                </a:ext>
              </a:extLst>
            </p:cNvPr>
            <p:cNvSpPr txBox="1"/>
            <p:nvPr/>
          </p:nvSpPr>
          <p:spPr>
            <a:xfrm>
              <a:off x="9005167" y="1682895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Port Plug</a:t>
              </a:r>
              <a:endParaRPr lang="en-GB" sz="2000" b="1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F669B9-AF74-5B7B-F74B-FAA7905B0A5C}"/>
              </a:ext>
            </a:extLst>
          </p:cNvPr>
          <p:cNvGrpSpPr/>
          <p:nvPr/>
        </p:nvGrpSpPr>
        <p:grpSpPr>
          <a:xfrm>
            <a:off x="7770714" y="2724467"/>
            <a:ext cx="3931185" cy="2105938"/>
            <a:chOff x="7770714" y="2724467"/>
            <a:chExt cx="3931185" cy="210593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8CCAC6-A104-2D5D-5E45-63DEDCA5354F}"/>
                </a:ext>
              </a:extLst>
            </p:cNvPr>
            <p:cNvSpPr txBox="1"/>
            <p:nvPr/>
          </p:nvSpPr>
          <p:spPr>
            <a:xfrm>
              <a:off x="9667368" y="3996489"/>
              <a:ext cx="20345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Bioshield</a:t>
              </a:r>
              <a:r>
                <a:rPr lang="en-US" sz="2000" b="1" dirty="0"/>
                <a:t> walls</a:t>
              </a:r>
            </a:p>
            <a:p>
              <a:r>
                <a:rPr lang="en-US" sz="2000" b="1" dirty="0"/>
                <a:t>1, 2 and 3</a:t>
              </a:r>
              <a:endParaRPr lang="en-GB" sz="2000" b="1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2749548-5A1B-0FA9-9A20-5D8AA116C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52478" y="2724467"/>
              <a:ext cx="652767" cy="129052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6095AC-FC8B-6F65-C453-4426D7B3BA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0714" y="3425354"/>
              <a:ext cx="1814963" cy="83268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378DC32-8E7D-6B99-2E17-8CC4F13879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3368" y="4561498"/>
              <a:ext cx="764000" cy="26890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0C6B03-C783-1C8F-0EC6-021BD8B65947}"/>
              </a:ext>
            </a:extLst>
          </p:cNvPr>
          <p:cNvGrpSpPr/>
          <p:nvPr/>
        </p:nvGrpSpPr>
        <p:grpSpPr>
          <a:xfrm>
            <a:off x="2929623" y="3953749"/>
            <a:ext cx="6346723" cy="2191150"/>
            <a:chOff x="2929623" y="3953749"/>
            <a:chExt cx="6346723" cy="219115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8279E39-70E4-880A-75FB-5403630548FB}"/>
                </a:ext>
              </a:extLst>
            </p:cNvPr>
            <p:cNvSpPr/>
            <p:nvPr/>
          </p:nvSpPr>
          <p:spPr>
            <a:xfrm>
              <a:off x="3034477" y="3953749"/>
              <a:ext cx="6241869" cy="1838026"/>
            </a:xfrm>
            <a:custGeom>
              <a:avLst/>
              <a:gdLst>
                <a:gd name="connsiteX0" fmla="*/ 0 w 6172200"/>
                <a:gd name="connsiteY0" fmla="*/ 1888958 h 1888958"/>
                <a:gd name="connsiteX1" fmla="*/ 553453 w 6172200"/>
                <a:gd name="connsiteY1" fmla="*/ 0 h 1888958"/>
                <a:gd name="connsiteX2" fmla="*/ 6172200 w 6172200"/>
                <a:gd name="connsiteY2" fmla="*/ 1179095 h 1888958"/>
                <a:gd name="connsiteX3" fmla="*/ 6172200 w 6172200"/>
                <a:gd name="connsiteY3" fmla="*/ 1840831 h 1888958"/>
                <a:gd name="connsiteX4" fmla="*/ 0 w 6172200"/>
                <a:gd name="connsiteY4" fmla="*/ 1888958 h 1888958"/>
                <a:gd name="connsiteX0" fmla="*/ 0 w 6241869"/>
                <a:gd name="connsiteY0" fmla="*/ 1845416 h 1845416"/>
                <a:gd name="connsiteX1" fmla="*/ 623122 w 6241869"/>
                <a:gd name="connsiteY1" fmla="*/ 0 h 1845416"/>
                <a:gd name="connsiteX2" fmla="*/ 6241869 w 6241869"/>
                <a:gd name="connsiteY2" fmla="*/ 1179095 h 1845416"/>
                <a:gd name="connsiteX3" fmla="*/ 6241869 w 6241869"/>
                <a:gd name="connsiteY3" fmla="*/ 1840831 h 1845416"/>
                <a:gd name="connsiteX4" fmla="*/ 0 w 6241869"/>
                <a:gd name="connsiteY4" fmla="*/ 1845416 h 1845416"/>
                <a:gd name="connsiteX0" fmla="*/ 0 w 6241869"/>
                <a:gd name="connsiteY0" fmla="*/ 1845416 h 1845416"/>
                <a:gd name="connsiteX1" fmla="*/ 623122 w 6241869"/>
                <a:gd name="connsiteY1" fmla="*/ 0 h 1845416"/>
                <a:gd name="connsiteX2" fmla="*/ 6241869 w 6241869"/>
                <a:gd name="connsiteY2" fmla="*/ 1179095 h 1845416"/>
                <a:gd name="connsiteX3" fmla="*/ 6240152 w 6241869"/>
                <a:gd name="connsiteY3" fmla="*/ 1357162 h 1845416"/>
                <a:gd name="connsiteX4" fmla="*/ 6241869 w 6241869"/>
                <a:gd name="connsiteY4" fmla="*/ 1840831 h 1845416"/>
                <a:gd name="connsiteX5" fmla="*/ 0 w 6241869"/>
                <a:gd name="connsiteY5" fmla="*/ 1845416 h 1845416"/>
                <a:gd name="connsiteX0" fmla="*/ 0 w 6241869"/>
                <a:gd name="connsiteY0" fmla="*/ 1845416 h 1845416"/>
                <a:gd name="connsiteX1" fmla="*/ 623122 w 6241869"/>
                <a:gd name="connsiteY1" fmla="*/ 0 h 1845416"/>
                <a:gd name="connsiteX2" fmla="*/ 6083397 w 6241869"/>
                <a:gd name="connsiteY2" fmla="*/ 1148156 h 1845416"/>
                <a:gd name="connsiteX3" fmla="*/ 6241869 w 6241869"/>
                <a:gd name="connsiteY3" fmla="*/ 1179095 h 1845416"/>
                <a:gd name="connsiteX4" fmla="*/ 6240152 w 6241869"/>
                <a:gd name="connsiteY4" fmla="*/ 1357162 h 1845416"/>
                <a:gd name="connsiteX5" fmla="*/ 6241869 w 6241869"/>
                <a:gd name="connsiteY5" fmla="*/ 1840831 h 1845416"/>
                <a:gd name="connsiteX6" fmla="*/ 0 w 6241869"/>
                <a:gd name="connsiteY6" fmla="*/ 1845416 h 1845416"/>
                <a:gd name="connsiteX0" fmla="*/ 0 w 6241869"/>
                <a:gd name="connsiteY0" fmla="*/ 1845416 h 1845416"/>
                <a:gd name="connsiteX1" fmla="*/ 623122 w 6241869"/>
                <a:gd name="connsiteY1" fmla="*/ 0 h 1845416"/>
                <a:gd name="connsiteX2" fmla="*/ 6083397 w 6241869"/>
                <a:gd name="connsiteY2" fmla="*/ 1148156 h 1845416"/>
                <a:gd name="connsiteX3" fmla="*/ 6240152 w 6241869"/>
                <a:gd name="connsiteY3" fmla="*/ 1357162 h 1845416"/>
                <a:gd name="connsiteX4" fmla="*/ 6241869 w 6241869"/>
                <a:gd name="connsiteY4" fmla="*/ 1840831 h 1845416"/>
                <a:gd name="connsiteX5" fmla="*/ 0 w 6241869"/>
                <a:gd name="connsiteY5" fmla="*/ 1845416 h 1845416"/>
                <a:gd name="connsiteX0" fmla="*/ 0 w 6537501"/>
                <a:gd name="connsiteY0" fmla="*/ 1845416 h 1845416"/>
                <a:gd name="connsiteX1" fmla="*/ 623122 w 6537501"/>
                <a:gd name="connsiteY1" fmla="*/ 0 h 1845416"/>
                <a:gd name="connsiteX2" fmla="*/ 6083397 w 6537501"/>
                <a:gd name="connsiteY2" fmla="*/ 1148156 h 1845416"/>
                <a:gd name="connsiteX3" fmla="*/ 6240152 w 6537501"/>
                <a:gd name="connsiteY3" fmla="*/ 1357162 h 1845416"/>
                <a:gd name="connsiteX4" fmla="*/ 6241869 w 6537501"/>
                <a:gd name="connsiteY4" fmla="*/ 1840831 h 1845416"/>
                <a:gd name="connsiteX5" fmla="*/ 0 w 6537501"/>
                <a:gd name="connsiteY5" fmla="*/ 1845416 h 1845416"/>
                <a:gd name="connsiteX0" fmla="*/ 0 w 6241869"/>
                <a:gd name="connsiteY0" fmla="*/ 1845416 h 1845416"/>
                <a:gd name="connsiteX1" fmla="*/ 623122 w 6241869"/>
                <a:gd name="connsiteY1" fmla="*/ 0 h 1845416"/>
                <a:gd name="connsiteX2" fmla="*/ 6083397 w 6241869"/>
                <a:gd name="connsiteY2" fmla="*/ 1148156 h 1845416"/>
                <a:gd name="connsiteX3" fmla="*/ 6240152 w 6241869"/>
                <a:gd name="connsiteY3" fmla="*/ 1357162 h 1845416"/>
                <a:gd name="connsiteX4" fmla="*/ 6241869 w 6241869"/>
                <a:gd name="connsiteY4" fmla="*/ 1840831 h 1845416"/>
                <a:gd name="connsiteX5" fmla="*/ 0 w 6241869"/>
                <a:gd name="connsiteY5" fmla="*/ 1845416 h 1845416"/>
                <a:gd name="connsiteX0" fmla="*/ 0 w 6241869"/>
                <a:gd name="connsiteY0" fmla="*/ 1810582 h 1810582"/>
                <a:gd name="connsiteX1" fmla="*/ 788585 w 6241869"/>
                <a:gd name="connsiteY1" fmla="*/ 0 h 1810582"/>
                <a:gd name="connsiteX2" fmla="*/ 6083397 w 6241869"/>
                <a:gd name="connsiteY2" fmla="*/ 1113322 h 1810582"/>
                <a:gd name="connsiteX3" fmla="*/ 6240152 w 6241869"/>
                <a:gd name="connsiteY3" fmla="*/ 1322328 h 1810582"/>
                <a:gd name="connsiteX4" fmla="*/ 6241869 w 6241869"/>
                <a:gd name="connsiteY4" fmla="*/ 1805997 h 1810582"/>
                <a:gd name="connsiteX5" fmla="*/ 0 w 6241869"/>
                <a:gd name="connsiteY5" fmla="*/ 1810582 h 1810582"/>
                <a:gd name="connsiteX0" fmla="*/ 0 w 6241869"/>
                <a:gd name="connsiteY0" fmla="*/ 1810582 h 1810582"/>
                <a:gd name="connsiteX1" fmla="*/ 692792 w 6241869"/>
                <a:gd name="connsiteY1" fmla="*/ 225048 h 1810582"/>
                <a:gd name="connsiteX2" fmla="*/ 788585 w 6241869"/>
                <a:gd name="connsiteY2" fmla="*/ 0 h 1810582"/>
                <a:gd name="connsiteX3" fmla="*/ 6083397 w 6241869"/>
                <a:gd name="connsiteY3" fmla="*/ 1113322 h 1810582"/>
                <a:gd name="connsiteX4" fmla="*/ 6240152 w 6241869"/>
                <a:gd name="connsiteY4" fmla="*/ 1322328 h 1810582"/>
                <a:gd name="connsiteX5" fmla="*/ 6241869 w 6241869"/>
                <a:gd name="connsiteY5" fmla="*/ 1805997 h 1810582"/>
                <a:gd name="connsiteX6" fmla="*/ 0 w 6241869"/>
                <a:gd name="connsiteY6" fmla="*/ 1810582 h 1810582"/>
                <a:gd name="connsiteX0" fmla="*/ 0 w 6241869"/>
                <a:gd name="connsiteY0" fmla="*/ 1810582 h 1810582"/>
                <a:gd name="connsiteX1" fmla="*/ 501203 w 6241869"/>
                <a:gd name="connsiteY1" fmla="*/ 103128 h 1810582"/>
                <a:gd name="connsiteX2" fmla="*/ 788585 w 6241869"/>
                <a:gd name="connsiteY2" fmla="*/ 0 h 1810582"/>
                <a:gd name="connsiteX3" fmla="*/ 6083397 w 6241869"/>
                <a:gd name="connsiteY3" fmla="*/ 1113322 h 1810582"/>
                <a:gd name="connsiteX4" fmla="*/ 6240152 w 6241869"/>
                <a:gd name="connsiteY4" fmla="*/ 1322328 h 1810582"/>
                <a:gd name="connsiteX5" fmla="*/ 6241869 w 6241869"/>
                <a:gd name="connsiteY5" fmla="*/ 1805997 h 1810582"/>
                <a:gd name="connsiteX6" fmla="*/ 0 w 6241869"/>
                <a:gd name="connsiteY6" fmla="*/ 1810582 h 1810582"/>
                <a:gd name="connsiteX0" fmla="*/ 0 w 6241869"/>
                <a:gd name="connsiteY0" fmla="*/ 1936386 h 1936386"/>
                <a:gd name="connsiteX1" fmla="*/ 501203 w 6241869"/>
                <a:gd name="connsiteY1" fmla="*/ 228932 h 1936386"/>
                <a:gd name="connsiteX2" fmla="*/ 788585 w 6241869"/>
                <a:gd name="connsiteY2" fmla="*/ 125804 h 1936386"/>
                <a:gd name="connsiteX3" fmla="*/ 6083397 w 6241869"/>
                <a:gd name="connsiteY3" fmla="*/ 1239126 h 1936386"/>
                <a:gd name="connsiteX4" fmla="*/ 6240152 w 6241869"/>
                <a:gd name="connsiteY4" fmla="*/ 1448132 h 1936386"/>
                <a:gd name="connsiteX5" fmla="*/ 6241869 w 6241869"/>
                <a:gd name="connsiteY5" fmla="*/ 1931801 h 1936386"/>
                <a:gd name="connsiteX6" fmla="*/ 0 w 6241869"/>
                <a:gd name="connsiteY6" fmla="*/ 1936386 h 1936386"/>
                <a:gd name="connsiteX0" fmla="*/ 0 w 6241869"/>
                <a:gd name="connsiteY0" fmla="*/ 1881337 h 1881337"/>
                <a:gd name="connsiteX1" fmla="*/ 501203 w 6241869"/>
                <a:gd name="connsiteY1" fmla="*/ 173883 h 1881337"/>
                <a:gd name="connsiteX2" fmla="*/ 788585 w 6241869"/>
                <a:gd name="connsiteY2" fmla="*/ 70755 h 1881337"/>
                <a:gd name="connsiteX3" fmla="*/ 6083397 w 6241869"/>
                <a:gd name="connsiteY3" fmla="*/ 1184077 h 1881337"/>
                <a:gd name="connsiteX4" fmla="*/ 6240152 w 6241869"/>
                <a:gd name="connsiteY4" fmla="*/ 1393083 h 1881337"/>
                <a:gd name="connsiteX5" fmla="*/ 6241869 w 6241869"/>
                <a:gd name="connsiteY5" fmla="*/ 1876752 h 1881337"/>
                <a:gd name="connsiteX6" fmla="*/ 0 w 6241869"/>
                <a:gd name="connsiteY6" fmla="*/ 1881337 h 1881337"/>
                <a:gd name="connsiteX0" fmla="*/ 0 w 6241869"/>
                <a:gd name="connsiteY0" fmla="*/ 1838026 h 1838026"/>
                <a:gd name="connsiteX1" fmla="*/ 501203 w 6241869"/>
                <a:gd name="connsiteY1" fmla="*/ 130572 h 1838026"/>
                <a:gd name="connsiteX2" fmla="*/ 788585 w 6241869"/>
                <a:gd name="connsiteY2" fmla="*/ 27444 h 1838026"/>
                <a:gd name="connsiteX3" fmla="*/ 6083397 w 6241869"/>
                <a:gd name="connsiteY3" fmla="*/ 1140766 h 1838026"/>
                <a:gd name="connsiteX4" fmla="*/ 6240152 w 6241869"/>
                <a:gd name="connsiteY4" fmla="*/ 1349772 h 1838026"/>
                <a:gd name="connsiteX5" fmla="*/ 6241869 w 6241869"/>
                <a:gd name="connsiteY5" fmla="*/ 1833441 h 1838026"/>
                <a:gd name="connsiteX6" fmla="*/ 0 w 6241869"/>
                <a:gd name="connsiteY6" fmla="*/ 1838026 h 183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41869" h="1838026">
                  <a:moveTo>
                    <a:pt x="0" y="1838026"/>
                  </a:moveTo>
                  <a:lnTo>
                    <a:pt x="501203" y="130572"/>
                  </a:lnTo>
                  <a:cubicBezTo>
                    <a:pt x="562965" y="-57981"/>
                    <a:pt x="607156" y="7123"/>
                    <a:pt x="788585" y="27444"/>
                  </a:cubicBezTo>
                  <a:lnTo>
                    <a:pt x="6083397" y="1140766"/>
                  </a:lnTo>
                  <a:cubicBezTo>
                    <a:pt x="6288049" y="1201498"/>
                    <a:pt x="6213740" y="1234326"/>
                    <a:pt x="6240152" y="1349772"/>
                  </a:cubicBezTo>
                  <a:cubicBezTo>
                    <a:pt x="6240724" y="1510995"/>
                    <a:pt x="6241297" y="1672218"/>
                    <a:pt x="6241869" y="1833441"/>
                  </a:cubicBezTo>
                  <a:lnTo>
                    <a:pt x="0" y="1838026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FD29783-8448-95F9-5F2F-E695C9A525FD}"/>
                </a:ext>
              </a:extLst>
            </p:cNvPr>
            <p:cNvSpPr txBox="1"/>
            <p:nvPr/>
          </p:nvSpPr>
          <p:spPr>
            <a:xfrm>
              <a:off x="2929623" y="5744789"/>
              <a:ext cx="2563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Diagnostic building</a:t>
              </a:r>
              <a:endParaRPr lang="en-GB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799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Examples of diagnostic components already manufactured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522025-554D-5ECF-30F8-A7D7F2C3D4EC}"/>
              </a:ext>
            </a:extLst>
          </p:cNvPr>
          <p:cNvSpPr txBox="1"/>
          <p:nvPr/>
        </p:nvSpPr>
        <p:spPr>
          <a:xfrm>
            <a:off x="235504" y="4692044"/>
            <a:ext cx="4384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Port plug Manufacturing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42FFFA-A700-E501-2C99-69D83509AFFC}"/>
              </a:ext>
            </a:extLst>
          </p:cNvPr>
          <p:cNvSpPr txBox="1"/>
          <p:nvPr/>
        </p:nvSpPr>
        <p:spPr>
          <a:xfrm>
            <a:off x="568463" y="110859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big and heavy …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0DBED2-AFE1-3FC9-F574-D2129727F001}"/>
              </a:ext>
            </a:extLst>
          </p:cNvPr>
          <p:cNvGrpSpPr/>
          <p:nvPr/>
        </p:nvGrpSpPr>
        <p:grpSpPr>
          <a:xfrm>
            <a:off x="235504" y="1706892"/>
            <a:ext cx="4384979" cy="2956797"/>
            <a:chOff x="81504" y="1706892"/>
            <a:chExt cx="4742840" cy="3198103"/>
          </a:xfrm>
        </p:grpSpPr>
        <p:pic>
          <p:nvPicPr>
            <p:cNvPr id="9" name="Picture 2" descr="C:\Users\walshm\Documents\Work\Port Plug Structures\20180702_144538.jpg">
              <a:extLst>
                <a:ext uri="{FF2B5EF4-FFF2-40B4-BE49-F238E27FC236}">
                  <a16:creationId xmlns:a16="http://schemas.microsoft.com/office/drawing/2014/main" id="{703F982A-6615-56F6-5440-0C0956567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87112" y="3264794"/>
              <a:ext cx="2226699" cy="164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6BC088-07B2-6708-6C61-4EF819D24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112" y="1706892"/>
              <a:ext cx="2237232" cy="1539848"/>
            </a:xfrm>
            <a:prstGeom prst="rect">
              <a:avLst/>
            </a:prstGeom>
          </p:spPr>
        </p:pic>
        <p:pic>
          <p:nvPicPr>
            <p:cNvPr id="7" name="Picture 5" descr="image001">
              <a:extLst>
                <a:ext uri="{FF2B5EF4-FFF2-40B4-BE49-F238E27FC236}">
                  <a16:creationId xmlns:a16="http://schemas.microsoft.com/office/drawing/2014/main" id="{94721E13-0578-9401-903E-CF57A0D298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18"/>
            <a:stretch/>
          </p:blipFill>
          <p:spPr bwMode="auto">
            <a:xfrm>
              <a:off x="81504" y="1716152"/>
              <a:ext cx="2471256" cy="3188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DED40F-F239-79FE-D5F1-741D7A1DA065}"/>
              </a:ext>
            </a:extLst>
          </p:cNvPr>
          <p:cNvSpPr txBox="1"/>
          <p:nvPr/>
        </p:nvSpPr>
        <p:spPr>
          <a:xfrm>
            <a:off x="352624" y="4944994"/>
            <a:ext cx="419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Multi-ton weight, multi-m</a:t>
            </a:r>
            <a:r>
              <a:rPr lang="en-US" sz="14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3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volume, but accurately machined to sub-millimeter tolerances.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318A9D-0975-B614-5522-2E029D84BEE7}"/>
              </a:ext>
            </a:extLst>
          </p:cNvPr>
          <p:cNvGrpSpPr/>
          <p:nvPr/>
        </p:nvGrpSpPr>
        <p:grpSpPr>
          <a:xfrm>
            <a:off x="4825259" y="1706528"/>
            <a:ext cx="4251363" cy="4186691"/>
            <a:chOff x="5037018" y="1716153"/>
            <a:chExt cx="4251363" cy="41866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D9A578-4BF8-3A6E-1674-D53EBA3F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2572" y="1716153"/>
              <a:ext cx="3996000" cy="29680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781D11-FD47-A13A-FECA-2163E77A8C81}"/>
                </a:ext>
              </a:extLst>
            </p:cNvPr>
            <p:cNvSpPr txBox="1"/>
            <p:nvPr/>
          </p:nvSpPr>
          <p:spPr>
            <a:xfrm>
              <a:off x="5037018" y="4701421"/>
              <a:ext cx="41069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Port Plug Test Facility (PPTF) vacuum tank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7612D5-CBD7-EC11-766E-47411482CAC6}"/>
                </a:ext>
              </a:extLst>
            </p:cNvPr>
            <p:cNvSpPr txBox="1"/>
            <p:nvPr/>
          </p:nvSpPr>
          <p:spPr>
            <a:xfrm>
              <a:off x="5181398" y="4948737"/>
              <a:ext cx="41069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Built to reproduce the same vacuum and temperature conditions like in the Vacuum Vessel of the tokamak (10</a:t>
              </a:r>
              <a:r>
                <a:rPr lang="en-GB" sz="14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-5</a:t>
              </a:r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 Pa and thermal cycling between 20°C and 240°C at +5/-7°C/h)</a:t>
              </a:r>
              <a:r>
                <a: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BF522E-B176-D3C7-7D8C-9063BC239B16}"/>
              </a:ext>
            </a:extLst>
          </p:cNvPr>
          <p:cNvGrpSpPr/>
          <p:nvPr/>
        </p:nvGrpSpPr>
        <p:grpSpPr>
          <a:xfrm>
            <a:off x="9135951" y="1706528"/>
            <a:ext cx="2974545" cy="4188922"/>
            <a:chOff x="9135951" y="1706528"/>
            <a:chExt cx="2974545" cy="41889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133D12-A87A-36BC-434D-70F32DF52F86}"/>
                </a:ext>
              </a:extLst>
            </p:cNvPr>
            <p:cNvGrpSpPr/>
            <p:nvPr/>
          </p:nvGrpSpPr>
          <p:grpSpPr>
            <a:xfrm>
              <a:off x="9135951" y="3060832"/>
              <a:ext cx="2974545" cy="2834618"/>
              <a:chOff x="9135951" y="2271561"/>
              <a:chExt cx="2974545" cy="2834618"/>
            </a:xfrm>
          </p:grpSpPr>
          <p:pic>
            <p:nvPicPr>
              <p:cNvPr id="12" name="Рисунок 10">
                <a:extLst>
                  <a:ext uri="{FF2B5EF4-FFF2-40B4-BE49-F238E27FC236}">
                    <a16:creationId xmlns:a16="http://schemas.microsoft.com/office/drawing/2014/main" id="{5285FAA9-F9A6-83E6-3179-27E8918CA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2988" y="2271561"/>
                <a:ext cx="2793517" cy="160741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1CFC43-BC22-6BDC-3F1C-5730DB0E2211}"/>
                  </a:ext>
                </a:extLst>
              </p:cNvPr>
              <p:cNvSpPr txBox="1"/>
              <p:nvPr/>
            </p:nvSpPr>
            <p:spPr>
              <a:xfrm>
                <a:off x="9135951" y="3903637"/>
                <a:ext cx="2785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Open Sans" pitchFamily="2" charset="0"/>
                    <a:cs typeface="Arial" panose="020B0604020202020204" pitchFamily="34" charset="0"/>
                  </a:rPr>
                  <a:t>55.E8 NPA collimator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F6991B-E741-05B2-4C0C-B827AC5CB5D3}"/>
                  </a:ext>
                </a:extLst>
              </p:cNvPr>
              <p:cNvSpPr txBox="1"/>
              <p:nvPr/>
            </p:nvSpPr>
            <p:spPr>
              <a:xfrm>
                <a:off x="9247667" y="4152072"/>
                <a:ext cx="286282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Open Sans" pitchFamily="2" charset="0"/>
                    <a:cs typeface="Arial" panose="020B0604020202020204" pitchFamily="34" charset="0"/>
                  </a:rPr>
                  <a:t>Segmented with Tungsten blades to limit neutron streaming</a:t>
                </a:r>
              </a:p>
              <a:p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Open Sans" pitchFamily="2" charset="0"/>
                    <a:cs typeface="Arial" panose="020B0604020202020204" pitchFamily="34" charset="0"/>
                  </a:rPr>
                  <a:t>and split in multiple pieces to enable  DSM integration.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EFE7268-537A-2266-6D0B-47D05A425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914" y="1706528"/>
              <a:ext cx="2666163" cy="134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86CD06E-AA98-E212-565B-7F7355144587}"/>
                </a:ext>
              </a:extLst>
            </p:cNvPr>
            <p:cNvCxnSpPr>
              <a:cxnSpLocks/>
            </p:cNvCxnSpPr>
            <p:nvPr/>
          </p:nvCxnSpPr>
          <p:spPr>
            <a:xfrm>
              <a:off x="9837022" y="2412287"/>
              <a:ext cx="507050" cy="144975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6A0043-A5F1-EC28-FA2A-73CAB6A3F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0311" y="2412287"/>
              <a:ext cx="507050" cy="144975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9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Examples of diagnostic components already manufactured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51322-4748-6180-280A-4769E61B19E0}"/>
              </a:ext>
            </a:extLst>
          </p:cNvPr>
          <p:cNvSpPr txBox="1"/>
          <p:nvPr/>
        </p:nvSpPr>
        <p:spPr>
          <a:xfrm>
            <a:off x="8789587" y="4774053"/>
            <a:ext cx="2523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Steady State Hall 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0B811-C540-285A-95D5-E47C14725DE7}"/>
              </a:ext>
            </a:extLst>
          </p:cNvPr>
          <p:cNvSpPr txBox="1"/>
          <p:nvPr/>
        </p:nvSpPr>
        <p:spPr>
          <a:xfrm>
            <a:off x="568463" y="110859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tiny …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A1492DA-F1BA-73C9-1844-BBBE6C65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51" y="1593944"/>
            <a:ext cx="5793124" cy="434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5ED4187-13FF-7957-BEEC-32FCFC120BA6}"/>
              </a:ext>
            </a:extLst>
          </p:cNvPr>
          <p:cNvGrpSpPr/>
          <p:nvPr/>
        </p:nvGrpSpPr>
        <p:grpSpPr>
          <a:xfrm>
            <a:off x="1905802" y="1336772"/>
            <a:ext cx="6747267" cy="4572000"/>
            <a:chOff x="1905802" y="1336772"/>
            <a:chExt cx="6747267" cy="4572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A9C7CCD-36A5-BC32-57E3-3A5766C19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069" y="1336772"/>
              <a:ext cx="6096000" cy="4572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EDA4F7-4C07-CBD2-8F3A-D9B7B3E3C31E}"/>
                </a:ext>
              </a:extLst>
            </p:cNvPr>
            <p:cNvSpPr/>
            <p:nvPr/>
          </p:nvSpPr>
          <p:spPr>
            <a:xfrm>
              <a:off x="1905802" y="4186989"/>
              <a:ext cx="346509" cy="2695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6BCB11-9839-3603-9D11-8F3E1794DEE3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2079057" y="1336772"/>
              <a:ext cx="453079" cy="28502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626C16-A0F3-C364-8DFB-5CB4DCE9914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2079057" y="4456497"/>
              <a:ext cx="478012" cy="14522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F3D49F-32A7-DC92-B8A0-BA071D4BB5B1}"/>
              </a:ext>
            </a:extLst>
          </p:cNvPr>
          <p:cNvGrpSpPr/>
          <p:nvPr/>
        </p:nvGrpSpPr>
        <p:grpSpPr>
          <a:xfrm>
            <a:off x="5042034" y="1172772"/>
            <a:ext cx="6270823" cy="3558591"/>
            <a:chOff x="5042034" y="1172772"/>
            <a:chExt cx="6270823" cy="35585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BCED0B-72C9-0903-7BC4-5B0B5CB11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296" y="1172772"/>
              <a:ext cx="3883561" cy="3558591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08338F-AA82-8445-83D9-04E1CDE8B954}"/>
                </a:ext>
              </a:extLst>
            </p:cNvPr>
            <p:cNvSpPr/>
            <p:nvPr/>
          </p:nvSpPr>
          <p:spPr>
            <a:xfrm>
              <a:off x="5042034" y="2346961"/>
              <a:ext cx="569494" cy="5983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1C229B-486A-B894-087A-F35A3C84A65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326781" y="1172772"/>
              <a:ext cx="2102515" cy="11741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6561AD-D7D7-87CF-D6CB-B9D360BAFC2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5326781" y="2945331"/>
              <a:ext cx="2102515" cy="1786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31C194-D86F-1717-B414-BDAF8EDF7A42}"/>
              </a:ext>
            </a:extLst>
          </p:cNvPr>
          <p:cNvGrpSpPr/>
          <p:nvPr/>
        </p:nvGrpSpPr>
        <p:grpSpPr>
          <a:xfrm>
            <a:off x="9003004" y="395932"/>
            <a:ext cx="2981282" cy="3685980"/>
            <a:chOff x="9003004" y="395932"/>
            <a:chExt cx="2981282" cy="36859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7ECFA8-66CD-F9E8-9939-38C69E3C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083296" y="395932"/>
              <a:ext cx="2900990" cy="2479617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95E370-899C-F2FC-26D5-80B0DE9A08B5}"/>
                </a:ext>
              </a:extLst>
            </p:cNvPr>
            <p:cNvSpPr/>
            <p:nvPr/>
          </p:nvSpPr>
          <p:spPr>
            <a:xfrm>
              <a:off x="9003004" y="3889307"/>
              <a:ext cx="221936" cy="19260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D73769-E10F-065F-3486-756DDF8C933D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9083296" y="2875549"/>
              <a:ext cx="30676" cy="10137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A6083B7-1179-3C6C-838E-0CE11DFAAB1B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flipH="1">
              <a:off x="9516630" y="2875549"/>
              <a:ext cx="2467656" cy="10137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D679A3-EC39-1066-666B-BC6E2627F4EC}"/>
                </a:ext>
              </a:extLst>
            </p:cNvPr>
            <p:cNvSpPr/>
            <p:nvPr/>
          </p:nvSpPr>
          <p:spPr>
            <a:xfrm>
              <a:off x="9405662" y="3889307"/>
              <a:ext cx="221936" cy="19260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3E570C4-E4C1-23AB-81A2-4D4FFD4709FD}"/>
              </a:ext>
            </a:extLst>
          </p:cNvPr>
          <p:cNvSpPr txBox="1"/>
          <p:nvPr/>
        </p:nvSpPr>
        <p:spPr>
          <a:xfrm>
            <a:off x="8861573" y="5278166"/>
            <a:ext cx="3212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2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radhard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 hall sensors with thermocouples and an Indium “bath” for temperature calibration</a:t>
            </a:r>
          </a:p>
        </p:txBody>
      </p:sp>
    </p:spTree>
    <p:extLst>
      <p:ext uri="{BB962C8B-B14F-4D97-AF65-F5344CB8AC3E}">
        <p14:creationId xmlns:p14="http://schemas.microsoft.com/office/powerpoint/2010/main" val="15985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432" y="714528"/>
            <a:ext cx="8001000" cy="3147510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rgbClr val="003D58"/>
                </a:solidFill>
              </a:rPr>
              <a:t>Examples of diagnostic components already manufactured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7714" y="35537"/>
            <a:ext cx="11472453" cy="60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3200" b="1" kern="0" dirty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the ITER Project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79B85-0908-EFDC-5733-4B818F36C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119" y="1666372"/>
            <a:ext cx="4862885" cy="29433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87BBCF-DFBC-EF05-39EA-EDEA7BA0988F}"/>
              </a:ext>
            </a:extLst>
          </p:cNvPr>
          <p:cNvSpPr txBox="1"/>
          <p:nvPr/>
        </p:nvSpPr>
        <p:spPr>
          <a:xfrm>
            <a:off x="866707" y="4686916"/>
            <a:ext cx="4275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2" charset="0"/>
                <a:cs typeface="Arial" panose="020B0604020202020204" pitchFamily="34" charset="0"/>
              </a:rPr>
              <a:t>H-alpha in-vessel mirror units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6142CA-7DDB-9634-3952-4AEB83FEDB13}"/>
              </a:ext>
            </a:extLst>
          </p:cNvPr>
          <p:cNvSpPr txBox="1"/>
          <p:nvPr/>
        </p:nvSpPr>
        <p:spPr>
          <a:xfrm>
            <a:off x="568463" y="110859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shiny …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5694FF27-EC16-9C7A-30E0-030B0FD89F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381" y="795087"/>
            <a:ext cx="4807380" cy="41687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7DBA9-9803-1D0B-38C4-11AF6210DDBD}"/>
              </a:ext>
            </a:extLst>
          </p:cNvPr>
          <p:cNvGrpSpPr/>
          <p:nvPr/>
        </p:nvGrpSpPr>
        <p:grpSpPr>
          <a:xfrm>
            <a:off x="1233332" y="3004457"/>
            <a:ext cx="8650897" cy="2975744"/>
            <a:chOff x="1233332" y="3004457"/>
            <a:chExt cx="8650897" cy="29757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4458A2-BB1E-40D2-5547-9EE86F6E636A}"/>
                </a:ext>
              </a:extLst>
            </p:cNvPr>
            <p:cNvSpPr txBox="1"/>
            <p:nvPr/>
          </p:nvSpPr>
          <p:spPr>
            <a:xfrm>
              <a:off x="1233332" y="5026094"/>
              <a:ext cx="40963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Open Sans" pitchFamily="2" charset="0"/>
                  <a:cs typeface="Arial" panose="020B0604020202020204" pitchFamily="34" charset="0"/>
                </a:rPr>
                <a:t>“dogleg” unit: 2 mirrors forming a periscope-like deviation of the light such that the light can get out of the port plug, but the neutrons are optimally shielded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98C5586-011E-5450-3532-3FE4350E4431}"/>
                </a:ext>
              </a:extLst>
            </p:cNvPr>
            <p:cNvSpPr/>
            <p:nvPr/>
          </p:nvSpPr>
          <p:spPr>
            <a:xfrm>
              <a:off x="9222377" y="3004457"/>
              <a:ext cx="661852" cy="127145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89B0FE4-B21C-2CEC-16C2-EF6582DE0C87}"/>
                </a:ext>
              </a:extLst>
            </p:cNvPr>
            <p:cNvCxnSpPr/>
            <p:nvPr/>
          </p:nvCxnSpPr>
          <p:spPr>
            <a:xfrm flipV="1">
              <a:off x="5329646" y="3544389"/>
              <a:ext cx="3814354" cy="13062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5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" id="{00FFD8D4-17E6-5140-951B-586A15AC7485}" vid="{A18E95FD-478C-6642-8139-72FC68875FE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26296</TotalTime>
  <Words>3620</Words>
  <Application>Microsoft Macintosh PowerPoint</Application>
  <PresentationFormat>Widescreen</PresentationFormat>
  <Paragraphs>548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Century Gothic</vt:lpstr>
      <vt:lpstr>Open Sans</vt:lpstr>
      <vt:lpstr>Times New Roman</vt:lpstr>
      <vt:lpstr>Wingdings</vt:lpstr>
      <vt:lpstr>ITER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Yifan Xiao</dc:creator>
  <cp:lastModifiedBy>Biewer, Theodore</cp:lastModifiedBy>
  <cp:revision>231</cp:revision>
  <dcterms:created xsi:type="dcterms:W3CDTF">2022-12-30T14:42:15Z</dcterms:created>
  <dcterms:modified xsi:type="dcterms:W3CDTF">2024-05-23T13:18:13Z</dcterms:modified>
</cp:coreProperties>
</file>